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34" r:id="rId2"/>
    <p:sldId id="450" r:id="rId3"/>
    <p:sldId id="442" r:id="rId4"/>
    <p:sldId id="454" r:id="rId5"/>
    <p:sldId id="451" r:id="rId6"/>
    <p:sldId id="457" r:id="rId7"/>
    <p:sldId id="453" r:id="rId8"/>
    <p:sldId id="458" r:id="rId9"/>
    <p:sldId id="452" r:id="rId10"/>
    <p:sldId id="455" r:id="rId11"/>
    <p:sldId id="459" r:id="rId12"/>
    <p:sldId id="456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Karine Leroy" initials="KL [7]" lastIdx="1" clrIdx="6"/>
  <p:cmAuthor id="1" name="Albert Sorrosal" initials="AS" lastIdx="27" clrIdx="0"/>
  <p:cmAuthor id="8" name="Anna Dorangricchia" initials="AD" lastIdx="3" clrIdx="7"/>
  <p:cmAuthor id="2" name="Iveta Puzo" initials="IP" lastIdx="0" clrIdx="1"/>
  <p:cmAuthor id="3" name="Karine Leroy" initials="KL" lastIdx="6" clrIdx="2"/>
  <p:cmAuthor id="4" name="Karine Leroy" initials="KL [2]" lastIdx="1" clrIdx="3"/>
  <p:cmAuthor id="5" name="Karine Leroy" initials="KL [3]" lastIdx="2" clrIdx="4"/>
  <p:cmAuthor id="6" name="Karine Leroy" initials="KL [8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6127"/>
    <a:srgbClr val="000000"/>
    <a:srgbClr val="751D70"/>
    <a:srgbClr val="829002"/>
    <a:srgbClr val="07147A"/>
    <a:srgbClr val="CB6C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 mitjà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 mitjà 2 - èmfasi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88372" autoAdjust="0"/>
  </p:normalViewPr>
  <p:slideViewPr>
    <p:cSldViewPr snapToGrid="0" snapToObjects="1">
      <p:cViewPr varScale="1">
        <p:scale>
          <a:sx n="63" d="100"/>
          <a:sy n="63" d="100"/>
        </p:scale>
        <p:origin x="99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 Sorrosal" userId="d5a1e880fb1180b2" providerId="LiveId" clId="{2D8E5DAC-E38D-4E3C-A3D1-CEB25AB1DC20}"/>
    <pc:docChg chg="modSld">
      <pc:chgData name="Albert Sorrosal" userId="d5a1e880fb1180b2" providerId="LiveId" clId="{2D8E5DAC-E38D-4E3C-A3D1-CEB25AB1DC20}" dt="2020-10-31T17:38:13.939" v="4" actId="113"/>
      <pc:docMkLst>
        <pc:docMk/>
      </pc:docMkLst>
      <pc:sldChg chg="modSp mod">
        <pc:chgData name="Albert Sorrosal" userId="d5a1e880fb1180b2" providerId="LiveId" clId="{2D8E5DAC-E38D-4E3C-A3D1-CEB25AB1DC20}" dt="2020-10-31T17:35:55.736" v="0" actId="113"/>
        <pc:sldMkLst>
          <pc:docMk/>
          <pc:sldMk cId="2940280696" sldId="451"/>
        </pc:sldMkLst>
        <pc:spChg chg="mod">
          <ac:chgData name="Albert Sorrosal" userId="d5a1e880fb1180b2" providerId="LiveId" clId="{2D8E5DAC-E38D-4E3C-A3D1-CEB25AB1DC20}" dt="2020-10-31T17:35:55.736" v="0" actId="113"/>
          <ac:spMkLst>
            <pc:docMk/>
            <pc:sldMk cId="2940280696" sldId="451"/>
            <ac:spMk id="2" creationId="{D282FBCD-2084-459A-88E6-F786F6F5EE28}"/>
          </ac:spMkLst>
        </pc:spChg>
      </pc:sldChg>
      <pc:sldChg chg="modSp mod">
        <pc:chgData name="Albert Sorrosal" userId="d5a1e880fb1180b2" providerId="LiveId" clId="{2D8E5DAC-E38D-4E3C-A3D1-CEB25AB1DC20}" dt="2020-10-31T17:37:49.895" v="3" actId="1076"/>
        <pc:sldMkLst>
          <pc:docMk/>
          <pc:sldMk cId="3408669558" sldId="452"/>
        </pc:sldMkLst>
        <pc:graphicFrameChg chg="mod">
          <ac:chgData name="Albert Sorrosal" userId="d5a1e880fb1180b2" providerId="LiveId" clId="{2D8E5DAC-E38D-4E3C-A3D1-CEB25AB1DC20}" dt="2020-10-31T17:37:49.895" v="3" actId="1076"/>
          <ac:graphicFrameMkLst>
            <pc:docMk/>
            <pc:sldMk cId="3408669558" sldId="452"/>
            <ac:graphicFrameMk id="4" creationId="{08C105DC-DC62-4C5F-9FA0-402C4726EF92}"/>
          </ac:graphicFrameMkLst>
        </pc:graphicFrameChg>
      </pc:sldChg>
      <pc:sldChg chg="modSp mod">
        <pc:chgData name="Albert Sorrosal" userId="d5a1e880fb1180b2" providerId="LiveId" clId="{2D8E5DAC-E38D-4E3C-A3D1-CEB25AB1DC20}" dt="2020-10-31T17:37:25.790" v="2" actId="1076"/>
        <pc:sldMkLst>
          <pc:docMk/>
          <pc:sldMk cId="2086346355" sldId="453"/>
        </pc:sldMkLst>
        <pc:spChg chg="mod">
          <ac:chgData name="Albert Sorrosal" userId="d5a1e880fb1180b2" providerId="LiveId" clId="{2D8E5DAC-E38D-4E3C-A3D1-CEB25AB1DC20}" dt="2020-10-31T17:37:22.107" v="1" actId="1076"/>
          <ac:spMkLst>
            <pc:docMk/>
            <pc:sldMk cId="2086346355" sldId="453"/>
            <ac:spMk id="2" creationId="{8B19C9C0-3613-4D0B-9DDD-0D7746A37F55}"/>
          </ac:spMkLst>
        </pc:spChg>
        <pc:spChg chg="mod">
          <ac:chgData name="Albert Sorrosal" userId="d5a1e880fb1180b2" providerId="LiveId" clId="{2D8E5DAC-E38D-4E3C-A3D1-CEB25AB1DC20}" dt="2020-10-31T17:37:25.790" v="2" actId="1076"/>
          <ac:spMkLst>
            <pc:docMk/>
            <pc:sldMk cId="2086346355" sldId="453"/>
            <ac:spMk id="5" creationId="{1AD1800B-4330-4D72-9482-BA14256DDE04}"/>
          </ac:spMkLst>
        </pc:spChg>
      </pc:sldChg>
      <pc:sldChg chg="modSp mod">
        <pc:chgData name="Albert Sorrosal" userId="d5a1e880fb1180b2" providerId="LiveId" clId="{2D8E5DAC-E38D-4E3C-A3D1-CEB25AB1DC20}" dt="2020-10-31T17:38:13.939" v="4" actId="113"/>
        <pc:sldMkLst>
          <pc:docMk/>
          <pc:sldMk cId="1220962021" sldId="455"/>
        </pc:sldMkLst>
        <pc:graphicFrameChg chg="modGraphic">
          <ac:chgData name="Albert Sorrosal" userId="d5a1e880fb1180b2" providerId="LiveId" clId="{2D8E5DAC-E38D-4E3C-A3D1-CEB25AB1DC20}" dt="2020-10-31T17:38:13.939" v="4" actId="113"/>
          <ac:graphicFrameMkLst>
            <pc:docMk/>
            <pc:sldMk cId="1220962021" sldId="455"/>
            <ac:graphicFrameMk id="4" creationId="{48EB5ECF-CEAE-4855-A7DD-29E45DA3E3FD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D3EA7-D0CE-EB41-ABC6-0DB0AF78D1DB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8E7AE-47F1-B047-81A4-F24A378C2A3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87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95BE5-1591-AD44-AE80-38ADA788D1CF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620A6-3106-3D41-BF4A-81770CEB1EC1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63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Key message: work together to prevent fraud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11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744" y="1789882"/>
            <a:ext cx="6154044" cy="1726692"/>
          </a:xfrm>
          <a:prstGeom prst="rect">
            <a:avLst/>
          </a:prstGeom>
        </p:spPr>
        <p:txBody>
          <a:bodyPr anchor="b"/>
          <a:lstStyle>
            <a:lvl1pPr algn="l">
              <a:defRPr sz="3200" baseline="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7744" y="3733560"/>
            <a:ext cx="6154044" cy="791543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r>
              <a:rPr lang="fi-FI" dirty="0"/>
              <a:t>	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92267375"/>
              </p:ext>
            </p:extLst>
          </p:nvPr>
        </p:nvGraphicFramePr>
        <p:xfrm>
          <a:off x="0" y="5928494"/>
          <a:ext cx="121920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fr-BE" sz="1400" b="0" dirty="0">
                          <a:latin typeface="Century Gothic" pitchFamily="34" charset="0"/>
                        </a:rPr>
                        <a:t> </a:t>
                      </a:r>
                      <a:r>
                        <a:rPr lang="en-US" sz="1400" b="0" noProof="0" dirty="0">
                          <a:latin typeface="Century Gothic" pitchFamily="34" charset="0"/>
                        </a:rPr>
                        <a:t>A project funded by the European Union</a:t>
                      </a:r>
                      <a:endParaRPr lang="en-US" sz="1400" b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bg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Implemented by a consortium led by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304855"/>
            <a:ext cx="871728" cy="481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4" y="6304855"/>
            <a:ext cx="713232" cy="4815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4" y="375174"/>
            <a:ext cx="2888706" cy="980991"/>
          </a:xfrm>
          <a:prstGeom prst="rect">
            <a:avLst/>
          </a:prstGeom>
        </p:spPr>
      </p:pic>
      <p:pic>
        <p:nvPicPr>
          <p:cNvPr id="5" name="Imagen 5">
            <a:extLst>
              <a:ext uri="{FF2B5EF4-FFF2-40B4-BE49-F238E27FC236}">
                <a16:creationId xmlns:a16="http://schemas.microsoft.com/office/drawing/2014/main" id="{7EF7180A-B44A-4D97-91A0-199D4CDDC1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8053"/>
          <a:stretch/>
        </p:blipFill>
        <p:spPr>
          <a:xfrm>
            <a:off x="7641698" y="2536658"/>
            <a:ext cx="4554783" cy="339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4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arrotondato 8"/>
          <p:cNvSpPr/>
          <p:nvPr userDrawn="1"/>
        </p:nvSpPr>
        <p:spPr>
          <a:xfrm>
            <a:off x="806605" y="6176981"/>
            <a:ext cx="10515600" cy="252000"/>
          </a:xfrm>
          <a:prstGeom prst="roundRect">
            <a:avLst/>
          </a:prstGeom>
          <a:solidFill>
            <a:srgbClr val="751D7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/>
          </a:p>
        </p:txBody>
      </p:sp>
      <p:sp>
        <p:nvSpPr>
          <p:cNvPr id="9" name="Rettangolo arrotondato 9"/>
          <p:cNvSpPr/>
          <p:nvPr userDrawn="1"/>
        </p:nvSpPr>
        <p:spPr>
          <a:xfrm>
            <a:off x="806605" y="425753"/>
            <a:ext cx="10515600" cy="252000"/>
          </a:xfrm>
          <a:prstGeom prst="roundRect">
            <a:avLst/>
          </a:prstGeom>
          <a:solidFill>
            <a:srgbClr val="751D7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492405" y="2233567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3200" baseline="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7" name="Picture 2" descr="C:\Users\Utente\Desktop\Lavoro\ENI CBC facility\02_Implementation phase\Activity H.1 - Dissemination and publicity\Visual identity\Tesim corporate\Tesim logotype regular\raster\Jpeg RGB\Tesim logo 5 color 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30117" y="4761153"/>
            <a:ext cx="792088" cy="1275841"/>
          </a:xfrm>
          <a:prstGeom prst="rect">
            <a:avLst/>
          </a:prstGeom>
          <a:noFill/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9810270-6A37-4933-B60D-4ABC18E76E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5498191" y="2233567"/>
            <a:ext cx="5824013" cy="398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0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605" y="1627321"/>
            <a:ext cx="10515600" cy="3784399"/>
          </a:xfrm>
        </p:spPr>
        <p:txBody>
          <a:bodyPr/>
          <a:lstStyle>
            <a:lvl1pPr marL="0" indent="0" algn="ctr"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cxnSp>
        <p:nvCxnSpPr>
          <p:cNvPr id="13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‹№›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24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 algn="just">
              <a:buNone/>
              <a:defRPr sz="2400">
                <a:solidFill>
                  <a:srgbClr val="751D70"/>
                </a:solidFill>
              </a:defRPr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pic>
        <p:nvPicPr>
          <p:cNvPr id="2" name="Imagen 4">
            <a:extLst>
              <a:ext uri="{FF2B5EF4-FFF2-40B4-BE49-F238E27FC236}">
                <a16:creationId xmlns:a16="http://schemas.microsoft.com/office/drawing/2014/main" id="{2F9932E6-42EE-47AF-89E7-8FE89CC55F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9961908" y="4425013"/>
            <a:ext cx="2230092" cy="20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cxnSp>
        <p:nvCxnSpPr>
          <p:cNvPr id="9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 algn="just">
              <a:buNone/>
              <a:defRPr sz="2400">
                <a:solidFill>
                  <a:srgbClr val="751D70"/>
                </a:solidFill>
              </a:defRPr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‹№›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7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4">
            <a:extLst>
              <a:ext uri="{FF2B5EF4-FFF2-40B4-BE49-F238E27FC236}">
                <a16:creationId xmlns:a16="http://schemas.microsoft.com/office/drawing/2014/main" id="{BB651131-E48B-460E-88AC-F737437296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9961908" y="4425013"/>
            <a:ext cx="2230092" cy="20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41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cxnSp>
        <p:nvCxnSpPr>
          <p:cNvPr id="11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751D70"/>
                </a:solidFill>
              </a:defRPr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‹№›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20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4">
            <a:extLst>
              <a:ext uri="{FF2B5EF4-FFF2-40B4-BE49-F238E27FC236}">
                <a16:creationId xmlns:a16="http://schemas.microsoft.com/office/drawing/2014/main" id="{6B6589E9-B1E3-43C1-A873-A9CF98C3C4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9961908" y="4425013"/>
            <a:ext cx="2230092" cy="20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3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607672" y="2235240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3200" baseline="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51058395"/>
              </p:ext>
            </p:extLst>
          </p:nvPr>
        </p:nvGraphicFramePr>
        <p:xfrm>
          <a:off x="0" y="5871018"/>
          <a:ext cx="121920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fr-BE" sz="1400" b="0" dirty="0">
                          <a:latin typeface="Century Gothic" pitchFamily="34" charset="0"/>
                        </a:rPr>
                        <a:t> </a:t>
                      </a:r>
                      <a:r>
                        <a:rPr lang="en-US" sz="1400" b="0" noProof="0" dirty="0">
                          <a:latin typeface="Century Gothic" pitchFamily="34" charset="0"/>
                        </a:rPr>
                        <a:t>A project funded by the European Union</a:t>
                      </a:r>
                      <a:endParaRPr lang="en-US" sz="1400" b="0" noProof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bg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Implemented by a consortium led by: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4" y="6276137"/>
            <a:ext cx="713232" cy="481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672" y="6329965"/>
            <a:ext cx="871728" cy="4815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4" y="375174"/>
            <a:ext cx="2888706" cy="980991"/>
          </a:xfrm>
          <a:prstGeom prst="rect">
            <a:avLst/>
          </a:prstGeom>
        </p:spPr>
      </p:pic>
      <p:pic>
        <p:nvPicPr>
          <p:cNvPr id="2" name="Imagen 5">
            <a:extLst>
              <a:ext uri="{FF2B5EF4-FFF2-40B4-BE49-F238E27FC236}">
                <a16:creationId xmlns:a16="http://schemas.microsoft.com/office/drawing/2014/main" id="{3F16F707-3469-4AA5-9E34-E5FE95FB09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50000"/>
          </a:blip>
          <a:srcRect r="8007"/>
          <a:stretch/>
        </p:blipFill>
        <p:spPr>
          <a:xfrm>
            <a:off x="6827014" y="1877792"/>
            <a:ext cx="5356020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6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1308"/>
            <a:ext cx="3932237" cy="709047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751308"/>
            <a:ext cx="6172200" cy="3719594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460356"/>
            <a:ext cx="3932237" cy="3010546"/>
          </a:xfrm>
        </p:spPr>
        <p:txBody>
          <a:bodyPr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cxnSp>
        <p:nvCxnSpPr>
          <p:cNvPr id="10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7147A"/>
                </a:solidFill>
              </a:defRPr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‹№›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9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B63668B-252C-4158-8435-5397842EFB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9961908" y="4425013"/>
            <a:ext cx="2230092" cy="20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71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51308"/>
            <a:ext cx="6172200" cy="37195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751308"/>
            <a:ext cx="3932237" cy="709047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460356"/>
            <a:ext cx="3932237" cy="3010546"/>
          </a:xfrm>
        </p:spPr>
        <p:txBody>
          <a:bodyPr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cxnSp>
        <p:nvCxnSpPr>
          <p:cNvPr id="12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7147A"/>
                </a:solidFill>
              </a:defRPr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‹№›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20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4">
            <a:extLst>
              <a:ext uri="{FF2B5EF4-FFF2-40B4-BE49-F238E27FC236}">
                <a16:creationId xmlns:a16="http://schemas.microsoft.com/office/drawing/2014/main" id="{FB4DDDB1-9531-4F54-9346-66D6B28D4F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9961908" y="4425013"/>
            <a:ext cx="2230092" cy="20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7147A"/>
                </a:solidFill>
              </a:defRPr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‹№›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5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4">
            <a:extLst>
              <a:ext uri="{FF2B5EF4-FFF2-40B4-BE49-F238E27FC236}">
                <a16:creationId xmlns:a16="http://schemas.microsoft.com/office/drawing/2014/main" id="{0454D3B8-CC80-4357-AFF9-9BEFAC6CE9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9961908" y="4425013"/>
            <a:ext cx="2230092" cy="20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2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2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61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51D70"/>
        </a:buClr>
        <a:buFont typeface="Arial" charset="0"/>
        <a:buChar char="•"/>
        <a:defRPr sz="2800" b="1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751D70"/>
        </a:buClr>
        <a:buFont typeface="Arial" charset="0"/>
        <a:buChar char="•"/>
        <a:defRPr sz="2400" b="0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751D70"/>
        </a:buClr>
        <a:buFont typeface="Arial" charset="0"/>
        <a:buChar char="•"/>
        <a:defRPr sz="2000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751D70"/>
        </a:buClr>
        <a:buFont typeface="Arial" charset="0"/>
        <a:buChar char="•"/>
        <a:defRPr sz="2000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751D70"/>
        </a:buClr>
        <a:buFont typeface="Arial" charset="0"/>
        <a:buChar char="•"/>
        <a:defRPr sz="2000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esim-enicbc.eu/library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tesim-enicbc.eu/library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Закупівлі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5883456-960B-4444-9F7A-0D77AF24F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744" y="3733560"/>
            <a:ext cx="7280470" cy="791543"/>
          </a:xfrm>
        </p:spPr>
        <p:txBody>
          <a:bodyPr>
            <a:normAutofit/>
          </a:bodyPr>
          <a:lstStyle/>
          <a:p>
            <a:r>
              <a:rPr lang="uk-UA" dirty="0"/>
              <a:t>Тренінг для бенефіціарів</a:t>
            </a:r>
            <a:endParaRPr lang="en-US" dirty="0"/>
          </a:p>
          <a:p>
            <a:r>
              <a:rPr lang="uk-UA" dirty="0">
                <a:solidFill>
                  <a:schemeClr val="bg1">
                    <a:lumMod val="50000"/>
                  </a:schemeClr>
                </a:solidFill>
              </a:rPr>
              <a:t>Онлайн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uk-UA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2 </a:t>
            </a:r>
            <a:r>
              <a:rPr lang="uk-UA" dirty="0">
                <a:solidFill>
                  <a:schemeClr val="bg1">
                    <a:lumMod val="50000"/>
                  </a:schemeClr>
                </a:solidFill>
              </a:rPr>
              <a:t>листопада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2020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9A4720-825C-4278-AD5B-8685A3D51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706" y="336710"/>
            <a:ext cx="2003214" cy="113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05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4">
            <a:extLst>
              <a:ext uri="{FF2B5EF4-FFF2-40B4-BE49-F238E27FC236}">
                <a16:creationId xmlns:a16="http://schemas.microsoft.com/office/drawing/2014/main" id="{48EB5ECF-CEAE-4855-A7DD-29E45DA3E3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398740"/>
              </p:ext>
            </p:extLst>
          </p:nvPr>
        </p:nvGraphicFramePr>
        <p:xfrm>
          <a:off x="510540" y="1140737"/>
          <a:ext cx="11170920" cy="3535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56390">
                  <a:extLst>
                    <a:ext uri="{9D8B030D-6E8A-4147-A177-3AD203B41FA5}">
                      <a16:colId xmlns:a16="http://schemas.microsoft.com/office/drawing/2014/main" val="2952318900"/>
                    </a:ext>
                  </a:extLst>
                </a:gridCol>
                <a:gridCol w="3480795">
                  <a:extLst>
                    <a:ext uri="{9D8B030D-6E8A-4147-A177-3AD203B41FA5}">
                      <a16:colId xmlns:a16="http://schemas.microsoft.com/office/drawing/2014/main" val="824320418"/>
                    </a:ext>
                  </a:extLst>
                </a:gridCol>
                <a:gridCol w="3333735">
                  <a:extLst>
                    <a:ext uri="{9D8B030D-6E8A-4147-A177-3AD203B41FA5}">
                      <a16:colId xmlns:a16="http://schemas.microsoft.com/office/drawing/2014/main" val="2664425509"/>
                    </a:ext>
                  </a:extLst>
                </a:gridCol>
              </a:tblGrid>
              <a:tr h="745530">
                <a:tc>
                  <a:txBody>
                    <a:bodyPr/>
                    <a:lstStyle/>
                    <a:p>
                      <a:pPr algn="ctr"/>
                      <a:r>
                        <a:rPr lang="uk-UA" sz="2200" dirty="0">
                          <a:latin typeface="+mj-lt"/>
                        </a:rPr>
                        <a:t>Причина відхилення учасника</a:t>
                      </a:r>
                      <a:endParaRPr lang="ru-RU" sz="2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dirty="0">
                          <a:latin typeface="+mj-lt"/>
                        </a:rPr>
                        <a:t>Учасник процедури закупівлі</a:t>
                      </a:r>
                      <a:endParaRPr lang="ru-RU" sz="2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dirty="0">
                          <a:latin typeface="+mj-lt"/>
                        </a:rPr>
                        <a:t>Переможець процедури закупівлі</a:t>
                      </a:r>
                      <a:endParaRPr lang="ru-RU" sz="22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2840200"/>
                  </a:ext>
                </a:extLst>
              </a:tr>
              <a:tr h="2139347">
                <a:tc>
                  <a:txBody>
                    <a:bodyPr/>
                    <a:lstStyle/>
                    <a:p>
                      <a:r>
                        <a:rPr lang="uk-UA" sz="2200" dirty="0">
                          <a:latin typeface="+mj-lt"/>
                        </a:rPr>
                        <a:t>Інформація про юридичну особу, яка бере участь у закупівлях, або її посадову особу внесена до Єдиного </a:t>
                      </a:r>
                      <a:r>
                        <a:rPr lang="uk-UA" sz="2200" b="0" i="0" kern="1200" noProof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державного реєстру осіб, які вчинили корупційні або пов’язані з корупцією правопорушення</a:t>
                      </a:r>
                      <a:r>
                        <a:rPr lang="en-US" sz="2200" dirty="0">
                          <a:latin typeface="+mj-lt"/>
                        </a:rPr>
                        <a:t>.</a:t>
                      </a:r>
                      <a:endParaRPr lang="ru-RU" sz="2200" dirty="0"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sz="2200" b="1" dirty="0">
                          <a:latin typeface="+mj-lt"/>
                        </a:rPr>
                        <a:t>Перевіряється замовником у </a:t>
                      </a:r>
                      <a:r>
                        <a:rPr lang="uk-UA" sz="2200" b="0" dirty="0">
                          <a:latin typeface="+mj-lt"/>
                        </a:rPr>
                        <a:t>Єдиному державному реєстрі  осіб, які вчинили корупційні діяння або пов’язані з корупцією правопорушення (</a:t>
                      </a:r>
                      <a:r>
                        <a:rPr lang="en-GB" sz="2200" b="0" dirty="0">
                          <a:latin typeface="+mj-lt"/>
                        </a:rPr>
                        <a:t>https://corruptinfo.nazk.gov.ua/</a:t>
                      </a:r>
                      <a:r>
                        <a:rPr lang="uk-UA" sz="2200" b="0" dirty="0">
                          <a:latin typeface="+mj-lt"/>
                        </a:rPr>
                        <a:t>)</a:t>
                      </a:r>
                      <a:r>
                        <a:rPr lang="en-US" sz="2200" dirty="0">
                          <a:latin typeface="+mj-lt"/>
                        </a:rPr>
                        <a:t>, </a:t>
                      </a:r>
                      <a:r>
                        <a:rPr lang="uk-UA" sz="2200" b="1" dirty="0">
                          <a:latin typeface="+mj-lt"/>
                        </a:rPr>
                        <a:t>жодних документів від учасника чи переможця не вимагається </a:t>
                      </a:r>
                      <a:endParaRPr lang="ru-RU" sz="2200" b="1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856736"/>
                  </a:ext>
                </a:extLst>
              </a:tr>
            </a:tbl>
          </a:graphicData>
        </a:graphic>
      </p:graphicFrame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7D3B4CF-4DC6-4FF9-8C4A-5D7ABC0EE2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1" y="311099"/>
            <a:ext cx="8503920" cy="595983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Пам’ятайте, що учасник також має право оскаржити процедуру закупівлі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962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4">
            <a:extLst>
              <a:ext uri="{FF2B5EF4-FFF2-40B4-BE49-F238E27FC236}">
                <a16:creationId xmlns:a16="http://schemas.microsoft.com/office/drawing/2014/main" id="{986A297D-46D9-4E90-B0E0-96E0B5D833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311416"/>
              </p:ext>
            </p:extLst>
          </p:nvPr>
        </p:nvGraphicFramePr>
        <p:xfrm>
          <a:off x="806450" y="1627188"/>
          <a:ext cx="10515600" cy="454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27448547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91754804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7250904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200" dirty="0">
                          <a:latin typeface="+mj-lt"/>
                        </a:rPr>
                        <a:t>Причина відхилення учасника</a:t>
                      </a:r>
                      <a:endParaRPr lang="ru-RU" sz="2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dirty="0">
                          <a:latin typeface="+mj-lt"/>
                        </a:rPr>
                        <a:t>Учасник процедури закупівлі</a:t>
                      </a:r>
                      <a:endParaRPr lang="ru-RU" sz="2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dirty="0">
                          <a:latin typeface="+mj-lt"/>
                        </a:rPr>
                        <a:t>Переможець процедури закупівлі</a:t>
                      </a:r>
                      <a:endParaRPr lang="ru-RU" sz="22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8214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>
                          <a:latin typeface="+mj-lt"/>
                        </a:rPr>
                        <a:t>Протягом </a:t>
                      </a:r>
                      <a:r>
                        <a:rPr lang="uk-UA" sz="2000" b="1" dirty="0">
                          <a:latin typeface="+mj-lt"/>
                        </a:rPr>
                        <a:t>останніх трьох років</a:t>
                      </a:r>
                      <a:r>
                        <a:rPr lang="en-US" sz="2000" dirty="0">
                          <a:latin typeface="+mj-lt"/>
                        </a:rPr>
                        <a:t>, </a:t>
                      </a:r>
                      <a:r>
                        <a:rPr lang="uk-UA" sz="2000" dirty="0">
                          <a:latin typeface="+mj-lt"/>
                        </a:rPr>
                        <a:t>юридична особа </a:t>
                      </a:r>
                      <a:r>
                        <a:rPr lang="en-US" sz="2000" dirty="0">
                          <a:latin typeface="+mj-lt"/>
                        </a:rPr>
                        <a:t>(</a:t>
                      </a:r>
                      <a:r>
                        <a:rPr lang="uk-UA" sz="2000" dirty="0">
                          <a:latin typeface="+mj-lt"/>
                        </a:rPr>
                        <a:t>учасник</a:t>
                      </a:r>
                      <a:r>
                        <a:rPr lang="en-US" sz="2000" dirty="0">
                          <a:latin typeface="+mj-lt"/>
                        </a:rPr>
                        <a:t>) </a:t>
                      </a:r>
                      <a:r>
                        <a:rPr lang="uk-UA" sz="2000" b="0" i="0" kern="1200" noProof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притягувався до відповідальності за порушення, у вигляді вчинення </a:t>
                      </a:r>
                      <a:r>
                        <a:rPr lang="uk-UA" sz="2000" b="0" i="0" kern="1200" noProof="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антиконкурентних</a:t>
                      </a:r>
                      <a:r>
                        <a:rPr lang="uk-UA" sz="2000" b="0" i="0" kern="1200" noProof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узгоджених дій, що стосуються спотворення результатів тендерів</a:t>
                      </a:r>
                      <a:r>
                        <a:rPr lang="en-US" sz="2000" dirty="0">
                          <a:latin typeface="+mj-lt"/>
                        </a:rPr>
                        <a:t>.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sz="2200" b="1" dirty="0">
                          <a:latin typeface="+mj-lt"/>
                        </a:rPr>
                        <a:t>Перевіряється замовником </a:t>
                      </a:r>
                      <a:r>
                        <a:rPr lang="uk-UA" sz="2200" b="0" dirty="0">
                          <a:latin typeface="+mj-lt"/>
                        </a:rPr>
                        <a:t>у консолідованих звітах  рішень Антимонопольного комітету </a:t>
                      </a:r>
                      <a:r>
                        <a:rPr lang="uk-UA" sz="2200" dirty="0">
                          <a:latin typeface="+mj-lt"/>
                        </a:rPr>
                        <a:t>щодо підприємств, які вчинили порушення законодавства щодо захисту економічної конкуренції  у формі спотворення результатів тендерів (</a:t>
                      </a:r>
                      <a:r>
                        <a:rPr lang="en-GB" sz="2200" dirty="0">
                          <a:latin typeface="+mj-lt"/>
                        </a:rPr>
                        <a:t>https://amcu.gov.ua/napryami/oskarzhennya-publichnih-zakupivel/zvedeni-vidomosti-shchodo-spotvorennya-rezultativ-torgiv</a:t>
                      </a:r>
                      <a:r>
                        <a:rPr lang="uk-UA" sz="2200" dirty="0">
                          <a:latin typeface="+mj-lt"/>
                        </a:rPr>
                        <a:t>)</a:t>
                      </a:r>
                      <a:r>
                        <a:rPr lang="en-US" sz="2200" dirty="0">
                          <a:latin typeface="+mj-lt"/>
                        </a:rPr>
                        <a:t>, </a:t>
                      </a:r>
                      <a:r>
                        <a:rPr lang="uk-UA" sz="22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жодних документів від учасника чи переможця не вимагається </a:t>
                      </a:r>
                      <a:endParaRPr lang="ru-RU" sz="2200" b="1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643917"/>
                  </a:ext>
                </a:extLst>
              </a:tr>
            </a:tbl>
          </a:graphicData>
        </a:graphic>
      </p:graphicFrame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9B5F414-AC95-4730-B962-441AA9135F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1" y="311099"/>
            <a:ext cx="8442960" cy="595983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Пам’ятайте, що учасник також має право оскаржити процедуру закупівлі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3420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4">
            <a:extLst>
              <a:ext uri="{FF2B5EF4-FFF2-40B4-BE49-F238E27FC236}">
                <a16:creationId xmlns:a16="http://schemas.microsoft.com/office/drawing/2014/main" id="{4F4A61D9-4E72-4A79-B155-00D6317F21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8814513"/>
              </p:ext>
            </p:extLst>
          </p:nvPr>
        </p:nvGraphicFramePr>
        <p:xfrm>
          <a:off x="624840" y="949309"/>
          <a:ext cx="11277599" cy="60682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18205">
                  <a:extLst>
                    <a:ext uri="{9D8B030D-6E8A-4147-A177-3AD203B41FA5}">
                      <a16:colId xmlns:a16="http://schemas.microsoft.com/office/drawing/2014/main" val="3822692418"/>
                    </a:ext>
                  </a:extLst>
                </a:gridCol>
                <a:gridCol w="3415969">
                  <a:extLst>
                    <a:ext uri="{9D8B030D-6E8A-4147-A177-3AD203B41FA5}">
                      <a16:colId xmlns:a16="http://schemas.microsoft.com/office/drawing/2014/main" val="2742249277"/>
                    </a:ext>
                  </a:extLst>
                </a:gridCol>
                <a:gridCol w="3643425">
                  <a:extLst>
                    <a:ext uri="{9D8B030D-6E8A-4147-A177-3AD203B41FA5}">
                      <a16:colId xmlns:a16="http://schemas.microsoft.com/office/drawing/2014/main" val="3639810004"/>
                    </a:ext>
                  </a:extLst>
                </a:gridCol>
              </a:tblGrid>
              <a:tr h="795163">
                <a:tc>
                  <a:txBody>
                    <a:bodyPr/>
                    <a:lstStyle/>
                    <a:p>
                      <a:pPr algn="ctr"/>
                      <a:r>
                        <a:rPr lang="uk-UA" sz="2200" dirty="0">
                          <a:latin typeface="+mj-lt"/>
                        </a:rPr>
                        <a:t>Причина відхилення учасника</a:t>
                      </a:r>
                      <a:endParaRPr lang="ru-RU" sz="2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dirty="0">
                          <a:latin typeface="+mj-lt"/>
                        </a:rPr>
                        <a:t>Учасник процедури закупівлі</a:t>
                      </a:r>
                      <a:endParaRPr lang="ru-RU" sz="2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dirty="0">
                          <a:latin typeface="+mj-lt"/>
                        </a:rPr>
                        <a:t>Переможець процедури закупівлі</a:t>
                      </a:r>
                      <a:endParaRPr lang="ru-RU" sz="22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4923899"/>
                  </a:ext>
                </a:extLst>
              </a:tr>
              <a:tr h="44598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i="0" kern="1200" noProof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Фізична особа, яка є учасником процедури закупівлі, службова (посадова) особа учасника процедури закупівлі, яка підписала тендерну пропозицію (або уповноважена на підписання договору в разі переговорної процедури закупівлі), була засуджена за злочин, вчинений з корисливих мотивів (зокрема, пов’язаний з хабарництвом, шахрайством та відмиванням коштів), судимість з якої не знято або не погашено у встановленому законом порядку</a:t>
                      </a:r>
                      <a:endParaRPr lang="uk-UA" sz="2000" noProof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>
                          <a:latin typeface="+mj-lt"/>
                        </a:rPr>
                        <a:t>Має бути надана учасником у довільні формі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>
                          <a:latin typeface="+mj-lt"/>
                        </a:rPr>
                        <a:t>Має бути підтверджена довідкою Міністерства внутрішніх справ </a:t>
                      </a:r>
                    </a:p>
                    <a:p>
                      <a:r>
                        <a:rPr lang="uk-UA" sz="2000" dirty="0">
                          <a:latin typeface="+mj-lt"/>
                        </a:rPr>
                        <a:t>(Довідка про несудимість)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655791"/>
                  </a:ext>
                </a:extLst>
              </a:tr>
            </a:tbl>
          </a:graphicData>
        </a:graphic>
      </p:graphicFrame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930C23A-D0E5-4E84-8084-7BF77AC2C4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1" y="311099"/>
            <a:ext cx="8427720" cy="595983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Пам’ятайте, що учасник також має право оскаржити процедуру закупівлі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917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D4FBF29-B499-4ECE-AC48-171C8BB16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7768" y="2163323"/>
            <a:ext cx="5849314" cy="2531353"/>
          </a:xfrm>
        </p:spPr>
        <p:txBody>
          <a:bodyPr/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uk-UA" dirty="0"/>
              <a:t>Закупівлі - один із ключових аспектів фінансового менеджменту і досягнення успіху</a:t>
            </a:r>
            <a:r>
              <a:rPr lang="en-US" dirty="0"/>
              <a:t>!</a:t>
            </a:r>
          </a:p>
        </p:txBody>
      </p:sp>
      <p:pic>
        <p:nvPicPr>
          <p:cNvPr id="7" name="Imatge 3">
            <a:extLst>
              <a:ext uri="{FF2B5EF4-FFF2-40B4-BE49-F238E27FC236}">
                <a16:creationId xmlns:a16="http://schemas.microsoft.com/office/drawing/2014/main" id="{729E3F38-83FC-45DF-9144-754D5D8C4E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307" y="2163323"/>
            <a:ext cx="4173166" cy="234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85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FCE51A0-BF39-434B-98DE-682512B921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Нові документи 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</a:rPr>
              <a:t>TESIM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031521-C1D1-4C48-BD48-C958B3D85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795" y="1613139"/>
            <a:ext cx="3030192" cy="3846378"/>
          </a:xfrm>
          <a:prstGeom prst="rect">
            <a:avLst/>
          </a:prstGeom>
          <a:ln>
            <a:solidFill>
              <a:srgbClr val="07147A"/>
            </a:solidFill>
          </a:ln>
        </p:spPr>
      </p:pic>
      <p:pic>
        <p:nvPicPr>
          <p:cNvPr id="7" name="Imatge 1">
            <a:extLst>
              <a:ext uri="{FF2B5EF4-FFF2-40B4-BE49-F238E27FC236}">
                <a16:creationId xmlns:a16="http://schemas.microsoft.com/office/drawing/2014/main" id="{1C9C89F2-48CA-4313-8825-E51A25137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48" y="1613139"/>
            <a:ext cx="2749242" cy="3846378"/>
          </a:xfrm>
          <a:prstGeom prst="rect">
            <a:avLst/>
          </a:prstGeom>
          <a:ln>
            <a:solidFill>
              <a:srgbClr val="07147A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6CE2DF-CC94-4B59-BF09-E10F83E06EC1}"/>
              </a:ext>
            </a:extLst>
          </p:cNvPr>
          <p:cNvSpPr txBox="1"/>
          <p:nvPr/>
        </p:nvSpPr>
        <p:spPr>
          <a:xfrm>
            <a:off x="7239000" y="989528"/>
            <a:ext cx="4083205" cy="3262432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r>
              <a:rPr lang="uk-UA" sz="3400" b="1" dirty="0">
                <a:latin typeface="+mj-lt"/>
              </a:rPr>
              <a:t>Будь ласка, завітайте до бібліотеки</a:t>
            </a:r>
            <a:r>
              <a:rPr lang="en-US" sz="3400" b="1" dirty="0">
                <a:latin typeface="+mj-lt"/>
              </a:rPr>
              <a:t>!</a:t>
            </a:r>
            <a:br>
              <a:rPr lang="en-US" sz="3400" b="1" dirty="0">
                <a:latin typeface="+mj-lt"/>
              </a:rPr>
            </a:br>
            <a:r>
              <a:rPr lang="en-GB" sz="3400" b="1" dirty="0">
                <a:latin typeface="+mj-lt"/>
                <a:hlinkClick r:id="rId4"/>
              </a:rPr>
              <a:t>https://tesim-enicbc.eu/library/</a:t>
            </a:r>
            <a:endParaRPr lang="ru-RU" sz="3400" b="1" dirty="0">
              <a:solidFill>
                <a:srgbClr val="07147A"/>
              </a:solidFill>
              <a:latin typeface="+mj-lt"/>
            </a:endParaRPr>
          </a:p>
          <a:p>
            <a:endParaRPr lang="ru-RU" sz="3600" dirty="0" err="1">
              <a:solidFill>
                <a:srgbClr val="0714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7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8EDA899-EB93-40EE-AF3D-B7C428C8A0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dirty="0"/>
              <a:t>Оновлені посібники</a:t>
            </a:r>
            <a:endParaRPr lang="pl-PL" dirty="0"/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9A4B13-4D2A-4030-A509-A1218F196088}"/>
              </a:ext>
            </a:extLst>
          </p:cNvPr>
          <p:cNvSpPr txBox="1"/>
          <p:nvPr/>
        </p:nvSpPr>
        <p:spPr>
          <a:xfrm>
            <a:off x="7437120" y="1250474"/>
            <a:ext cx="4511040" cy="2708434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r>
              <a:rPr lang="uk-UA" sz="3400" b="1" dirty="0">
                <a:latin typeface="+mj-lt"/>
              </a:rPr>
              <a:t>Будь ласка, завітайте до бібліотеки</a:t>
            </a:r>
            <a:r>
              <a:rPr lang="en-US" sz="3400" b="1" dirty="0">
                <a:latin typeface="+mj-lt"/>
              </a:rPr>
              <a:t>!</a:t>
            </a:r>
            <a:br>
              <a:rPr lang="en-US" sz="3400" b="1" dirty="0">
                <a:latin typeface="+mj-lt"/>
              </a:rPr>
            </a:br>
            <a:r>
              <a:rPr lang="en-GB" sz="3400" b="1" dirty="0">
                <a:latin typeface="+mj-lt"/>
                <a:hlinkClick r:id="rId2"/>
              </a:rPr>
              <a:t>https://tesim-enicbc.eu/library/</a:t>
            </a:r>
            <a:endParaRPr lang="ru-RU" sz="3400" b="1" dirty="0" err="1">
              <a:solidFill>
                <a:srgbClr val="07147A"/>
              </a:solidFill>
              <a:latin typeface="+mj-lt"/>
            </a:endParaRPr>
          </a:p>
        </p:txBody>
      </p:sp>
      <p:pic>
        <p:nvPicPr>
          <p:cNvPr id="6" name="Imatge 6">
            <a:extLst>
              <a:ext uri="{FF2B5EF4-FFF2-40B4-BE49-F238E27FC236}">
                <a16:creationId xmlns:a16="http://schemas.microsoft.com/office/drawing/2014/main" id="{8B1E8CA7-D18E-4CB7-A90B-22001A6DD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45" y="1570712"/>
            <a:ext cx="2795414" cy="3934448"/>
          </a:xfrm>
          <a:prstGeom prst="rect">
            <a:avLst/>
          </a:prstGeom>
          <a:ln>
            <a:solidFill>
              <a:srgbClr val="07147A"/>
            </a:solidFill>
          </a:ln>
        </p:spPr>
      </p:pic>
      <p:pic>
        <p:nvPicPr>
          <p:cNvPr id="11" name="Imatge 7">
            <a:extLst>
              <a:ext uri="{FF2B5EF4-FFF2-40B4-BE49-F238E27FC236}">
                <a16:creationId xmlns:a16="http://schemas.microsoft.com/office/drawing/2014/main" id="{1D204414-05E7-473C-A667-1F1A51256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6682" y="1584991"/>
            <a:ext cx="2767430" cy="3920168"/>
          </a:xfrm>
          <a:prstGeom prst="rect">
            <a:avLst/>
          </a:prstGeom>
          <a:ln>
            <a:solidFill>
              <a:srgbClr val="07147A"/>
            </a:solidFill>
          </a:ln>
        </p:spPr>
      </p:pic>
    </p:spTree>
    <p:extLst>
      <p:ext uri="{BB962C8B-B14F-4D97-AF65-F5344CB8AC3E}">
        <p14:creationId xmlns:p14="http://schemas.microsoft.com/office/powerpoint/2010/main" val="1074639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45AFF-9D37-4232-AF8A-FD54079586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Створення тендерного комітету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821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>
            <a:extLst>
              <a:ext uri="{FF2B5EF4-FFF2-40B4-BE49-F238E27FC236}">
                <a16:creationId xmlns:a16="http://schemas.microsoft.com/office/drawing/2014/main" id="{D282FBCD-2084-459A-88E6-F786F6F5E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605" y="1276801"/>
            <a:ext cx="10515600" cy="3784399"/>
          </a:xfrm>
        </p:spPr>
        <p:txBody>
          <a:bodyPr/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uk-UA" sz="2400" b="0" dirty="0">
                <a:latin typeface="+mj-lt"/>
              </a:rPr>
              <a:t>Стаття</a:t>
            </a:r>
            <a:r>
              <a:rPr lang="en-GB" sz="2400" b="0" dirty="0">
                <a:latin typeface="+mj-lt"/>
              </a:rPr>
              <a:t> 11 </a:t>
            </a:r>
            <a:r>
              <a:rPr lang="uk-UA" sz="2400" b="0" dirty="0">
                <a:latin typeface="+mj-lt"/>
              </a:rPr>
              <a:t>Закону України</a:t>
            </a:r>
            <a:r>
              <a:rPr lang="en-GB" sz="2400" b="0" dirty="0">
                <a:latin typeface="+mj-lt"/>
              </a:rPr>
              <a:t> </a:t>
            </a:r>
            <a:r>
              <a:rPr lang="uk-UA" sz="2400" b="0" dirty="0">
                <a:latin typeface="+mj-lt"/>
              </a:rPr>
              <a:t>«Про публічні закупівлі»</a:t>
            </a:r>
            <a:r>
              <a:rPr lang="en-GB" sz="2400" b="0" dirty="0">
                <a:latin typeface="+mj-lt"/>
              </a:rPr>
              <a:t> </a:t>
            </a:r>
            <a:r>
              <a:rPr lang="uk-UA" sz="2400" b="0" dirty="0">
                <a:latin typeface="+mj-lt"/>
              </a:rPr>
              <a:t>вимагає, щоб закупівлі здійснювались авторизованою особою</a:t>
            </a:r>
            <a:r>
              <a:rPr lang="en-US" sz="2400" b="0" dirty="0">
                <a:latin typeface="+mj-lt"/>
              </a:rPr>
              <a:t>. </a:t>
            </a:r>
            <a:r>
              <a:rPr lang="uk-UA" sz="2400" b="0" dirty="0">
                <a:latin typeface="+mj-lt"/>
              </a:rPr>
              <a:t>Це положення закону суперечить вимогам правил</a:t>
            </a:r>
            <a:r>
              <a:rPr lang="en-US" sz="2400" b="0" dirty="0">
                <a:latin typeface="+mj-lt"/>
              </a:rPr>
              <a:t> </a:t>
            </a:r>
            <a:r>
              <a:rPr lang="en-GB" sz="2400" b="0" dirty="0">
                <a:latin typeface="+mj-lt"/>
              </a:rPr>
              <a:t>ENI CBC. </a:t>
            </a:r>
            <a:endParaRPr lang="ru-RU" sz="2400" b="0" dirty="0">
              <a:latin typeface="+mj-lt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uk-UA" sz="2400" b="0" dirty="0">
                <a:latin typeface="+mj-lt"/>
              </a:rPr>
              <a:t>Частина</a:t>
            </a:r>
            <a:r>
              <a:rPr lang="en-GB" sz="2400" b="0" dirty="0">
                <a:latin typeface="+mj-lt"/>
              </a:rPr>
              <a:t> 4 </a:t>
            </a:r>
            <a:r>
              <a:rPr lang="uk-UA" b="0" dirty="0">
                <a:latin typeface="+mj-lt"/>
              </a:rPr>
              <a:t>секції </a:t>
            </a:r>
            <a:r>
              <a:rPr lang="en-GB" sz="2400" b="0" dirty="0">
                <a:latin typeface="+mj-lt"/>
              </a:rPr>
              <a:t>X </a:t>
            </a:r>
            <a:r>
              <a:rPr lang="uk-UA" sz="2400" b="0" dirty="0">
                <a:latin typeface="+mj-lt"/>
              </a:rPr>
              <a:t>Закону визначає, що до </a:t>
            </a:r>
            <a:r>
              <a:rPr lang="en-GB" sz="2400" b="0" dirty="0">
                <a:latin typeface="+mj-lt"/>
              </a:rPr>
              <a:t>1 </a:t>
            </a:r>
            <a:r>
              <a:rPr lang="uk-UA" sz="2400" b="0" dirty="0">
                <a:latin typeface="+mj-lt"/>
              </a:rPr>
              <a:t>січня</a:t>
            </a:r>
            <a:r>
              <a:rPr lang="en-GB" sz="2400" b="0" dirty="0">
                <a:latin typeface="+mj-lt"/>
              </a:rPr>
              <a:t> 2022, </a:t>
            </a:r>
            <a:r>
              <a:rPr lang="uk-UA" sz="2400" b="0" dirty="0">
                <a:latin typeface="+mj-lt"/>
              </a:rPr>
              <a:t>замовник може використовувати для організації </a:t>
            </a:r>
            <a:r>
              <a:rPr lang="uk-UA" sz="2400" b="0" dirty="0" err="1">
                <a:latin typeface="+mj-lt"/>
              </a:rPr>
              <a:t>закупівель</a:t>
            </a:r>
            <a:r>
              <a:rPr lang="uk-UA" sz="2400" b="0" dirty="0">
                <a:latin typeface="+mj-lt"/>
              </a:rPr>
              <a:t> тендерний комітет або авторизовану особу (крім спрощених </a:t>
            </a:r>
            <a:r>
              <a:rPr lang="uk-UA" sz="2400" b="0" dirty="0" err="1">
                <a:latin typeface="+mj-lt"/>
              </a:rPr>
              <a:t>закупівель</a:t>
            </a:r>
            <a:r>
              <a:rPr lang="uk-UA" sz="2400" b="0" dirty="0">
                <a:latin typeface="+mj-lt"/>
              </a:rPr>
              <a:t>)</a:t>
            </a:r>
            <a:r>
              <a:rPr lang="en-GB" sz="2400" b="0" dirty="0">
                <a:latin typeface="+mj-lt"/>
              </a:rPr>
              <a:t>.</a:t>
            </a:r>
            <a:endParaRPr lang="ru-RU" sz="2400" b="0" dirty="0">
              <a:latin typeface="+mj-lt"/>
            </a:endParaRPr>
          </a:p>
          <a:p>
            <a:endParaRPr lang="ru-RU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25E7CED-E15D-4830-A889-79CB29014E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Створення тендерного комітету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7" name="Rectangle: cantonades arrodonides 1">
            <a:extLst>
              <a:ext uri="{FF2B5EF4-FFF2-40B4-BE49-F238E27FC236}">
                <a16:creationId xmlns:a16="http://schemas.microsoft.com/office/drawing/2014/main" id="{9C8B5CBA-5552-4205-B4B9-4D84D3AA7B49}"/>
              </a:ext>
            </a:extLst>
          </p:cNvPr>
          <p:cNvSpPr/>
          <p:nvPr/>
        </p:nvSpPr>
        <p:spPr>
          <a:xfrm>
            <a:off x="1245704" y="4333467"/>
            <a:ext cx="9071776" cy="222869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>
                <a:latin typeface="+mj-lt"/>
              </a:rPr>
              <a:t>ВАЖЛИВО</a:t>
            </a:r>
            <a:r>
              <a:rPr lang="en-GB" b="1" dirty="0">
                <a:latin typeface="+mj-lt"/>
              </a:rPr>
              <a:t>!</a:t>
            </a:r>
          </a:p>
          <a:p>
            <a:pPr algn="ctr"/>
            <a:endParaRPr lang="ru-RU" dirty="0">
              <a:latin typeface="+mj-lt"/>
            </a:endParaRPr>
          </a:p>
          <a:p>
            <a:pPr algn="ctr"/>
            <a:r>
              <a:rPr lang="uk-UA" sz="2000" b="1" dirty="0">
                <a:latin typeface="+mj-lt"/>
              </a:rPr>
              <a:t>Бенефіціар завжди має враховувати вимоги </a:t>
            </a:r>
            <a:r>
              <a:rPr lang="en-GB" sz="2000" b="1" dirty="0">
                <a:latin typeface="+mj-lt"/>
              </a:rPr>
              <a:t>ENI CBC Implementing Rules </a:t>
            </a:r>
            <a:r>
              <a:rPr lang="uk-UA" sz="2000" b="1" dirty="0">
                <a:latin typeface="+mj-lt"/>
              </a:rPr>
              <a:t>в частині створення тендерного комітету з непарною кількістю членів. Необхідно уникати призначення авторизованої особи</a:t>
            </a:r>
            <a:r>
              <a:rPr lang="en-GB" sz="2000" b="1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4028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676C8-0452-4220-A82A-D42D554F9C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Будь ласка, не забудьте про необхідність дотримання принципу забезпечення кращої вартості грошей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31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>
            <a:extLst>
              <a:ext uri="{FF2B5EF4-FFF2-40B4-BE49-F238E27FC236}">
                <a16:creationId xmlns:a16="http://schemas.microsoft.com/office/drawing/2014/main" id="{8B19C9C0-3613-4D0B-9DDD-0D7746A37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870702"/>
            <a:ext cx="10515600" cy="3676199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sz="2000" dirty="0">
              <a:solidFill>
                <a:schemeClr val="accent6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200" dirty="0">
                <a:solidFill>
                  <a:schemeClr val="accent6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Українські бенефіціари можуть використовувати </a:t>
            </a:r>
            <a:r>
              <a:rPr lang="en-US" sz="2200" dirty="0">
                <a:solidFill>
                  <a:schemeClr val="accent6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Prozorro Market </a:t>
            </a:r>
            <a:r>
              <a:rPr lang="uk-UA" sz="2200" dirty="0">
                <a:solidFill>
                  <a:schemeClr val="accent6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для здійснення спрощених </a:t>
            </a:r>
            <a:r>
              <a:rPr lang="uk-UA" sz="2200" dirty="0" err="1">
                <a:solidFill>
                  <a:schemeClr val="accent6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закупівель</a:t>
            </a:r>
            <a:endParaRPr lang="ru-RU" sz="2200" dirty="0">
              <a:solidFill>
                <a:schemeClr val="accent6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200" b="0" dirty="0">
                <a:solidFill>
                  <a:schemeClr val="accent6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У такому разі не потрібно оголошувати процедуру </a:t>
            </a:r>
            <a:r>
              <a:rPr lang="uk-UA" sz="2200" b="0" dirty="0" err="1">
                <a:solidFill>
                  <a:schemeClr val="accent6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закупівель</a:t>
            </a:r>
            <a:r>
              <a:rPr lang="uk-UA" sz="2200" b="0" dirty="0">
                <a:solidFill>
                  <a:schemeClr val="accent6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чекати на аукціон, або здійснювати кваліфікацію. Процес закупівлі займає близька 10 хвилин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uk-UA" sz="2200" dirty="0">
                <a:solidFill>
                  <a:schemeClr val="accent6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Всі товари і постачальники пройшли верифікацію</a:t>
            </a:r>
            <a:endParaRPr lang="ru-RU" sz="2200" dirty="0">
              <a:solidFill>
                <a:schemeClr val="accent6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EB507E1-3BE2-4DB2-8ADD-DC97959E87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1" y="311099"/>
            <a:ext cx="8503920" cy="595983"/>
          </a:xfrm>
        </p:spPr>
        <p:txBody>
          <a:bodyPr>
            <a:normAutofit/>
          </a:bodyPr>
          <a:lstStyle/>
          <a:p>
            <a:r>
              <a:rPr lang="uk-UA" dirty="0"/>
              <a:t>Краща вартість грошей</a:t>
            </a:r>
            <a:endParaRPr lang="ru-RU" dirty="0"/>
          </a:p>
        </p:txBody>
      </p:sp>
      <p:sp>
        <p:nvSpPr>
          <p:cNvPr id="5" name="Rectangle: cantonades arrodonides 1">
            <a:extLst>
              <a:ext uri="{FF2B5EF4-FFF2-40B4-BE49-F238E27FC236}">
                <a16:creationId xmlns:a16="http://schemas.microsoft.com/office/drawing/2014/main" id="{1AD1800B-4330-4D72-9482-BA14256DDE04}"/>
              </a:ext>
            </a:extLst>
          </p:cNvPr>
          <p:cNvSpPr/>
          <p:nvPr/>
        </p:nvSpPr>
        <p:spPr>
          <a:xfrm>
            <a:off x="944880" y="1145164"/>
            <a:ext cx="10195560" cy="153071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Навіть у випадку прямого присудження 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платіж по рахунку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uk-UA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якщо ви маєте тільки одну пропозицію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000" b="1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будь ласка забезпечте обґрунтування вибору</a:t>
            </a:r>
            <a:r>
              <a:rPr lang="en-US" sz="2000" b="1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постачальника </a:t>
            </a:r>
            <a:r>
              <a:rPr lang="uk-UA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і яким чином принципи «краща вартість грошей»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«найменша ціна»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були дотримані</a:t>
            </a:r>
            <a:endParaRPr lang="en-GB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6346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7C155-1BA7-44AE-BB90-BDC10E9EAB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Будь ласка, дотримуйтесь загальних принципів </a:t>
            </a:r>
            <a:r>
              <a:rPr lang="uk-UA" dirty="0" err="1"/>
              <a:t>закупівель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145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4">
            <a:extLst>
              <a:ext uri="{FF2B5EF4-FFF2-40B4-BE49-F238E27FC236}">
                <a16:creationId xmlns:a16="http://schemas.microsoft.com/office/drawing/2014/main" id="{08C105DC-DC62-4C5F-9FA0-402C4726EF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450414"/>
              </p:ext>
            </p:extLst>
          </p:nvPr>
        </p:nvGraphicFramePr>
        <p:xfrm>
          <a:off x="838201" y="1128399"/>
          <a:ext cx="10515600" cy="5455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val="1922838194"/>
                    </a:ext>
                  </a:extLst>
                </a:gridCol>
                <a:gridCol w="2773680">
                  <a:extLst>
                    <a:ext uri="{9D8B030D-6E8A-4147-A177-3AD203B41FA5}">
                      <a16:colId xmlns:a16="http://schemas.microsoft.com/office/drawing/2014/main" val="2178501306"/>
                    </a:ext>
                  </a:extLst>
                </a:gridCol>
                <a:gridCol w="2636520">
                  <a:extLst>
                    <a:ext uri="{9D8B030D-6E8A-4147-A177-3AD203B41FA5}">
                      <a16:colId xmlns:a16="http://schemas.microsoft.com/office/drawing/2014/main" val="42705937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200" dirty="0">
                          <a:latin typeface="+mj-lt"/>
                        </a:rPr>
                        <a:t>Причина відхилення учасника</a:t>
                      </a:r>
                      <a:endParaRPr lang="ru-RU" sz="2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dirty="0">
                          <a:latin typeface="+mj-lt"/>
                        </a:rPr>
                        <a:t>Учасник процедури закупівлі</a:t>
                      </a:r>
                      <a:endParaRPr lang="ru-RU" sz="2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dirty="0">
                          <a:latin typeface="+mj-lt"/>
                        </a:rPr>
                        <a:t>Переможець процедури закупівлі</a:t>
                      </a:r>
                      <a:endParaRPr lang="ru-RU" sz="22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2746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0" i="0" kern="1200" noProof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Замовник має незаперечні докази того, що учасник процедури закупівлі пропонує, дає або погоджується дати прямо чи опосередковано будь-якій службовій (посадовій) особі замовника, іншого державного органу винагороду в будь-якій формі (пропозиція щодо найму на роботу, цінна річ, послуга тощо) з метою вплинути на прийняття рішення щодо визначення переможця процедури закупівлі або застосування замовником певної процедури закупівлі</a:t>
                      </a:r>
                      <a:r>
                        <a:rPr lang="en-US" sz="2000" dirty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sz="2000" dirty="0">
                          <a:latin typeface="+mj-lt"/>
                        </a:rPr>
                        <a:t>Перевіряється прямо замовником протягом процедури закупівлі, </a:t>
                      </a:r>
                      <a:r>
                        <a:rPr lang="uk-UA" sz="2000" b="1" dirty="0">
                          <a:latin typeface="+mj-lt"/>
                        </a:rPr>
                        <a:t>жодних документів від учасника чи переможця не вимагається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139990"/>
                  </a:ext>
                </a:extLst>
              </a:tr>
            </a:tbl>
          </a:graphicData>
        </a:graphic>
      </p:graphicFrame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4601161-B5E4-42BE-9EFE-375ED28778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1" y="311099"/>
            <a:ext cx="8275320" cy="595983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Пам’ятайте, що учасник також має право оскаржити процедуру закупівлі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8669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SIM COLOURS">
      <a:dk1>
        <a:srgbClr val="07147A"/>
      </a:dk1>
      <a:lt1>
        <a:srgbClr val="FFFFFF"/>
      </a:lt1>
      <a:dk2>
        <a:srgbClr val="751D70"/>
      </a:dk2>
      <a:lt2>
        <a:srgbClr val="FFFFFF"/>
      </a:lt2>
      <a:accent1>
        <a:srgbClr val="5B9BD5"/>
      </a:accent1>
      <a:accent2>
        <a:srgbClr val="5A1BAD"/>
      </a:accent2>
      <a:accent3>
        <a:srgbClr val="A5A5A5"/>
      </a:accent3>
      <a:accent4>
        <a:srgbClr val="9B66E0"/>
      </a:accent4>
      <a:accent5>
        <a:srgbClr val="4472C4"/>
      </a:accent5>
      <a:accent6>
        <a:srgbClr val="07147A"/>
      </a:accent6>
      <a:hlink>
        <a:srgbClr val="4755C6"/>
      </a:hlink>
      <a:folHlink>
        <a:srgbClr val="42103F"/>
      </a:folHlink>
    </a:clrScheme>
    <a:fontScheme name="Century Gothic-Palatino Linotyp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b"/>
      <a:lstStyle>
        <a:defPPr>
          <a:defRPr sz="3600" dirty="0" err="1" smtClean="0">
            <a:solidFill>
              <a:srgbClr val="07147A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44112</TotalTime>
  <Words>646</Words>
  <Application>Microsoft Office PowerPoint</Application>
  <PresentationFormat>Широкий екран</PresentationFormat>
  <Paragraphs>51</Paragraphs>
  <Slides>13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</vt:lpstr>
      <vt:lpstr>Century Gothic</vt:lpstr>
      <vt:lpstr>Palatino Linotype</vt:lpstr>
      <vt:lpstr>Office Theme</vt:lpstr>
      <vt:lpstr>Закупівлі</vt:lpstr>
      <vt:lpstr>Презентація PowerPoint</vt:lpstr>
      <vt:lpstr>Презентація PowerPoint</vt:lpstr>
      <vt:lpstr>Створення тендерного комітету</vt:lpstr>
      <vt:lpstr>Презентація PowerPoint</vt:lpstr>
      <vt:lpstr>Будь ласка, не забудьте про необхідність дотримання принципу забезпечення кращої вартості грошей</vt:lpstr>
      <vt:lpstr>Презентація PowerPoint</vt:lpstr>
      <vt:lpstr>Будь ласка, дотримуйтесь загальних принципів закупівель</vt:lpstr>
      <vt:lpstr>Презентація PowerPoint</vt:lpstr>
      <vt:lpstr>Презентація PowerPoint</vt:lpstr>
      <vt:lpstr>Презентація PowerPoint</vt:lpstr>
      <vt:lpstr>Презентація PowerPoint</vt:lpstr>
      <vt:lpstr>Закупівлі - один із ключових аспектів фінансового менеджменту і досягнення успіху!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Aisling Walsh</dc:creator>
  <cp:lastModifiedBy>Tetiana</cp:lastModifiedBy>
  <cp:revision>277</cp:revision>
  <cp:lastPrinted>2016-09-27T17:09:34Z</cp:lastPrinted>
  <dcterms:created xsi:type="dcterms:W3CDTF">2016-05-03T14:42:57Z</dcterms:created>
  <dcterms:modified xsi:type="dcterms:W3CDTF">2020-11-05T17:45:04Z</dcterms:modified>
</cp:coreProperties>
</file>