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6" r:id="rId2"/>
  </p:sldIdLst>
  <p:sldSz cx="12192000" cy="6858000"/>
  <p:notesSz cx="6858000" cy="91440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152257-DDB1-4F9A-89B8-C61555D22066}" type="datetimeFigureOut">
              <a:rPr lang="en-US" smtClean="0"/>
              <a:pPr/>
              <a:t>11/2/2020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E48848-D56C-4D2B-819F-B523A1DA39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7029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20E2C6-FC7C-49BD-8BEA-00A1EC6C3AF5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28900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7A795-D2B7-45DB-B072-60FF3D9B15F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2926A-A5DB-42B2-9A3E-0E49CB0B442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7" name="Group 6"/>
          <p:cNvGrpSpPr/>
          <p:nvPr userDrawn="1"/>
        </p:nvGrpSpPr>
        <p:grpSpPr>
          <a:xfrm>
            <a:off x="8839200" y="6164651"/>
            <a:ext cx="3014133" cy="461665"/>
            <a:chOff x="6629400" y="6164650"/>
            <a:chExt cx="2260600" cy="461665"/>
          </a:xfrm>
        </p:grpSpPr>
        <p:pic>
          <p:nvPicPr>
            <p:cNvPr id="8" name="Picture 7" descr="eu_zaszlo.jpg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629400" y="6172200"/>
              <a:ext cx="640080" cy="424349"/>
            </a:xfrm>
            <a:prstGeom prst="rect">
              <a:avLst/>
            </a:prstGeom>
          </p:spPr>
        </p:pic>
        <p:sp>
          <p:nvSpPr>
            <p:cNvPr id="9" name="TextBox 8"/>
            <p:cNvSpPr txBox="1"/>
            <p:nvPr userDrawn="1"/>
          </p:nvSpPr>
          <p:spPr>
            <a:xfrm>
              <a:off x="7315200" y="6164650"/>
              <a:ext cx="1574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>
                  <a:solidFill>
                    <a:prstClr val="black">
                      <a:lumMod val="50000"/>
                      <a:lumOff val="50000"/>
                    </a:prstClr>
                  </a:solidFill>
                  <a:latin typeface="Open Sans"/>
                  <a:cs typeface="Open Sans"/>
                </a:rPr>
                <a:t>Co-financed by the </a:t>
              </a:r>
            </a:p>
            <a:p>
              <a:r>
                <a:rPr lang="en-US" sz="1200" dirty="0" smtClean="0">
                  <a:solidFill>
                    <a:prstClr val="black">
                      <a:lumMod val="50000"/>
                      <a:lumOff val="50000"/>
                    </a:prstClr>
                  </a:solidFill>
                  <a:latin typeface="Open Sans"/>
                  <a:cs typeface="Open Sans"/>
                </a:rPr>
                <a:t>European Union</a:t>
              </a:r>
              <a:endParaRPr lang="en-US" sz="1200" dirty="0">
                <a:solidFill>
                  <a:prstClr val="black">
                    <a:lumMod val="50000"/>
                    <a:lumOff val="50000"/>
                  </a:prstClr>
                </a:solidFill>
                <a:latin typeface="Open Sans"/>
                <a:cs typeface="Open Sans"/>
              </a:endParaRPr>
            </a:p>
          </p:txBody>
        </p:sp>
      </p:grpSp>
      <p:cxnSp>
        <p:nvCxnSpPr>
          <p:cNvPr id="10" name="Straight Connector 9"/>
          <p:cNvCxnSpPr/>
          <p:nvPr userDrawn="1"/>
        </p:nvCxnSpPr>
        <p:spPr>
          <a:xfrm>
            <a:off x="0" y="1257300"/>
            <a:ext cx="12192000" cy="0"/>
          </a:xfrm>
          <a:prstGeom prst="line">
            <a:avLst/>
          </a:prstGeom>
          <a:ln w="38100">
            <a:solidFill>
              <a:srgbClr val="37518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54377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7A795-D2B7-45DB-B072-60FF3D9B15F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2926A-A5DB-42B2-9A3E-0E49CB0B442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825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7A795-D2B7-45DB-B072-60FF3D9B15F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2926A-A5DB-42B2-9A3E-0E49CB0B442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2545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656320" cy="11430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7A795-D2B7-45DB-B072-60FF3D9B15F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2926A-A5DB-42B2-9A3E-0E49CB0B442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0" y="1257300"/>
            <a:ext cx="12192000" cy="0"/>
          </a:xfrm>
          <a:prstGeom prst="line">
            <a:avLst/>
          </a:prstGeom>
          <a:ln w="38100">
            <a:solidFill>
              <a:srgbClr val="37518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 userDrawn="1"/>
        </p:nvGrpSpPr>
        <p:grpSpPr>
          <a:xfrm>
            <a:off x="8839200" y="6164651"/>
            <a:ext cx="3014133" cy="461665"/>
            <a:chOff x="6629400" y="6164650"/>
            <a:chExt cx="2260600" cy="461665"/>
          </a:xfrm>
        </p:grpSpPr>
        <p:pic>
          <p:nvPicPr>
            <p:cNvPr id="8" name="Picture 7" descr="eu_zaszlo.jpg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629400" y="6172200"/>
              <a:ext cx="640080" cy="424349"/>
            </a:xfrm>
            <a:prstGeom prst="rect">
              <a:avLst/>
            </a:prstGeom>
          </p:spPr>
        </p:pic>
        <p:sp>
          <p:nvSpPr>
            <p:cNvPr id="9" name="TextBox 8"/>
            <p:cNvSpPr txBox="1"/>
            <p:nvPr userDrawn="1"/>
          </p:nvSpPr>
          <p:spPr>
            <a:xfrm>
              <a:off x="7315200" y="6164650"/>
              <a:ext cx="1574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>
                  <a:solidFill>
                    <a:prstClr val="black">
                      <a:lumMod val="50000"/>
                      <a:lumOff val="50000"/>
                    </a:prstClr>
                  </a:solidFill>
                  <a:latin typeface="Open Sans"/>
                  <a:cs typeface="Open Sans"/>
                </a:rPr>
                <a:t>Co-financed by the </a:t>
              </a:r>
            </a:p>
            <a:p>
              <a:r>
                <a:rPr lang="en-US" sz="1200" dirty="0" smtClean="0">
                  <a:solidFill>
                    <a:prstClr val="black">
                      <a:lumMod val="50000"/>
                      <a:lumOff val="50000"/>
                    </a:prstClr>
                  </a:solidFill>
                  <a:latin typeface="Open Sans"/>
                  <a:cs typeface="Open Sans"/>
                </a:rPr>
                <a:t>European Union</a:t>
              </a:r>
              <a:endParaRPr lang="en-US" sz="1200" dirty="0">
                <a:solidFill>
                  <a:prstClr val="black">
                    <a:lumMod val="50000"/>
                    <a:lumOff val="50000"/>
                  </a:prstClr>
                </a:solidFill>
                <a:latin typeface="Open Sans"/>
                <a:cs typeface="Open San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456389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7A795-D2B7-45DB-B072-60FF3D9B15F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2926A-A5DB-42B2-9A3E-0E49CB0B442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7" name="Group 6"/>
          <p:cNvGrpSpPr/>
          <p:nvPr userDrawn="1"/>
        </p:nvGrpSpPr>
        <p:grpSpPr>
          <a:xfrm>
            <a:off x="8839200" y="6164651"/>
            <a:ext cx="3014133" cy="461665"/>
            <a:chOff x="6629400" y="6164650"/>
            <a:chExt cx="2260600" cy="461665"/>
          </a:xfrm>
        </p:grpSpPr>
        <p:pic>
          <p:nvPicPr>
            <p:cNvPr id="8" name="Picture 7" descr="eu_zaszlo.jpg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629400" y="6172200"/>
              <a:ext cx="640080" cy="424349"/>
            </a:xfrm>
            <a:prstGeom prst="rect">
              <a:avLst/>
            </a:prstGeom>
          </p:spPr>
        </p:pic>
        <p:sp>
          <p:nvSpPr>
            <p:cNvPr id="9" name="TextBox 8"/>
            <p:cNvSpPr txBox="1"/>
            <p:nvPr userDrawn="1"/>
          </p:nvSpPr>
          <p:spPr>
            <a:xfrm>
              <a:off x="7315200" y="6164650"/>
              <a:ext cx="1574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>
                  <a:solidFill>
                    <a:prstClr val="black">
                      <a:lumMod val="50000"/>
                      <a:lumOff val="50000"/>
                    </a:prstClr>
                  </a:solidFill>
                  <a:latin typeface="Open Sans"/>
                  <a:cs typeface="Open Sans"/>
                </a:rPr>
                <a:t>Co-financed by the </a:t>
              </a:r>
            </a:p>
            <a:p>
              <a:r>
                <a:rPr lang="en-US" sz="1200" dirty="0" smtClean="0">
                  <a:solidFill>
                    <a:prstClr val="black">
                      <a:lumMod val="50000"/>
                      <a:lumOff val="50000"/>
                    </a:prstClr>
                  </a:solidFill>
                  <a:latin typeface="Open Sans"/>
                  <a:cs typeface="Open Sans"/>
                </a:rPr>
                <a:t>European Union</a:t>
              </a:r>
              <a:endParaRPr lang="en-US" sz="1200" dirty="0">
                <a:solidFill>
                  <a:prstClr val="black">
                    <a:lumMod val="50000"/>
                    <a:lumOff val="50000"/>
                  </a:prstClr>
                </a:solidFill>
                <a:latin typeface="Open Sans"/>
                <a:cs typeface="Open Sans"/>
              </a:endParaRPr>
            </a:p>
          </p:txBody>
        </p:sp>
      </p:grpSp>
      <p:cxnSp>
        <p:nvCxnSpPr>
          <p:cNvPr id="10" name="Straight Connector 9"/>
          <p:cNvCxnSpPr/>
          <p:nvPr userDrawn="1"/>
        </p:nvCxnSpPr>
        <p:spPr>
          <a:xfrm>
            <a:off x="0" y="1257300"/>
            <a:ext cx="12192000" cy="0"/>
          </a:xfrm>
          <a:prstGeom prst="line">
            <a:avLst/>
          </a:prstGeom>
          <a:ln w="38100">
            <a:solidFill>
              <a:srgbClr val="37518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61975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7A795-D2B7-45DB-B072-60FF3D9B15F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2926A-A5DB-42B2-9A3E-0E49CB0B442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8" name="Group 7"/>
          <p:cNvGrpSpPr/>
          <p:nvPr userDrawn="1"/>
        </p:nvGrpSpPr>
        <p:grpSpPr>
          <a:xfrm>
            <a:off x="8839200" y="6164651"/>
            <a:ext cx="3014133" cy="461665"/>
            <a:chOff x="6629400" y="6164650"/>
            <a:chExt cx="2260600" cy="461665"/>
          </a:xfrm>
        </p:grpSpPr>
        <p:pic>
          <p:nvPicPr>
            <p:cNvPr id="9" name="Picture 8" descr="eu_zaszlo.jpg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629400" y="6172200"/>
              <a:ext cx="640080" cy="424349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 userDrawn="1"/>
          </p:nvSpPr>
          <p:spPr>
            <a:xfrm>
              <a:off x="7315200" y="6164650"/>
              <a:ext cx="1574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>
                  <a:solidFill>
                    <a:prstClr val="black">
                      <a:lumMod val="50000"/>
                      <a:lumOff val="50000"/>
                    </a:prstClr>
                  </a:solidFill>
                  <a:latin typeface="Open Sans"/>
                  <a:cs typeface="Open Sans"/>
                </a:rPr>
                <a:t>Co-financed by the </a:t>
              </a:r>
            </a:p>
            <a:p>
              <a:r>
                <a:rPr lang="en-US" sz="1200" dirty="0" smtClean="0">
                  <a:solidFill>
                    <a:prstClr val="black">
                      <a:lumMod val="50000"/>
                      <a:lumOff val="50000"/>
                    </a:prstClr>
                  </a:solidFill>
                  <a:latin typeface="Open Sans"/>
                  <a:cs typeface="Open Sans"/>
                </a:rPr>
                <a:t>European Union</a:t>
              </a:r>
              <a:endParaRPr lang="en-US" sz="1200" dirty="0">
                <a:solidFill>
                  <a:prstClr val="black">
                    <a:lumMod val="50000"/>
                    <a:lumOff val="50000"/>
                  </a:prstClr>
                </a:solidFill>
                <a:latin typeface="Open Sans"/>
                <a:cs typeface="Open Sans"/>
              </a:endParaRPr>
            </a:p>
          </p:txBody>
        </p:sp>
      </p:grpSp>
      <p:cxnSp>
        <p:nvCxnSpPr>
          <p:cNvPr id="11" name="Straight Connector 10"/>
          <p:cNvCxnSpPr/>
          <p:nvPr userDrawn="1"/>
        </p:nvCxnSpPr>
        <p:spPr>
          <a:xfrm>
            <a:off x="0" y="1257300"/>
            <a:ext cx="12192000" cy="0"/>
          </a:xfrm>
          <a:prstGeom prst="line">
            <a:avLst/>
          </a:prstGeom>
          <a:ln w="38100">
            <a:solidFill>
              <a:srgbClr val="37518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52933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7A795-D2B7-45DB-B072-60FF3D9B15F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2926A-A5DB-42B2-9A3E-0E49CB0B442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0" y="1257300"/>
            <a:ext cx="12192000" cy="0"/>
          </a:xfrm>
          <a:prstGeom prst="line">
            <a:avLst/>
          </a:prstGeom>
          <a:ln w="38100">
            <a:solidFill>
              <a:srgbClr val="37518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7764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7A795-D2B7-45DB-B072-60FF3D9B15F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2926A-A5DB-42B2-9A3E-0E49CB0B442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0" y="1257300"/>
            <a:ext cx="12192000" cy="0"/>
          </a:xfrm>
          <a:prstGeom prst="line">
            <a:avLst/>
          </a:prstGeom>
          <a:ln w="38100">
            <a:solidFill>
              <a:srgbClr val="37518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59950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7A795-D2B7-45DB-B072-60FF3D9B15F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2926A-A5DB-42B2-9A3E-0E49CB0B442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7422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7A795-D2B7-45DB-B072-60FF3D9B15F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2926A-A5DB-42B2-9A3E-0E49CB0B442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2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7A795-D2B7-45DB-B072-60FF3D9B15F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2926A-A5DB-42B2-9A3E-0E49CB0B442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2135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77A795-D2B7-45DB-B072-60FF3D9B15F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C2926A-A5DB-42B2-9A3E-0E49CB0B442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 descr="HUSKROUA ENI logo_final.ai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16597" y="273436"/>
            <a:ext cx="2051612" cy="964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0819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hyperlink" Target="https://huskroua-cbc.eu/documents/visibility-documents" TargetMode="External"/><Relationship Id="rId7" Type="http://schemas.openxmlformats.org/officeDocument/2006/relationships/hyperlink" Target="https://twitter.com/huskroua_cbc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www.facebook.com/huskroua.cbc" TargetMode="External"/><Relationship Id="rId5" Type="http://schemas.openxmlformats.org/officeDocument/2006/relationships/hyperlink" Target="http://www.huskroua-cbc.eu/" TargetMode="External"/><Relationship Id="rId4" Type="http://schemas.openxmlformats.org/officeDocument/2006/relationships/hyperlink" Target="mailto:viktoriia.taranenko@szpi.h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D6BA5C4-2907-4087-9CB4-BD99706E6BE4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x-none" dirty="0"/>
          </a:p>
        </p:txBody>
      </p:sp>
      <p:sp>
        <p:nvSpPr>
          <p:cNvPr id="18" name="Заголовок 1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2200" b="1" dirty="0" smtClean="0"/>
              <a:t/>
            </a:r>
            <a:br>
              <a:rPr lang="en-US" sz="2200" b="1" dirty="0" smtClean="0"/>
            </a:br>
            <a:r>
              <a:rPr lang="en-US" sz="3100" b="1" dirty="0" smtClean="0">
                <a:latin typeface="Open Sans"/>
              </a:rPr>
              <a:t>Communication and </a:t>
            </a:r>
            <a:r>
              <a:rPr lang="en-US" sz="3100" b="1" dirty="0" err="1" smtClean="0">
                <a:latin typeface="Open Sans"/>
              </a:rPr>
              <a:t>Programme</a:t>
            </a:r>
            <a:r>
              <a:rPr lang="en-US" sz="3100" b="1" dirty="0" smtClean="0">
                <a:latin typeface="Open Sans"/>
              </a:rPr>
              <a:t> visibility rules</a:t>
            </a:r>
            <a:r>
              <a:rPr lang="x-none" b="1" smtClean="0"/>
              <a:t/>
            </a:r>
            <a:br>
              <a:rPr lang="x-none" b="1" smtClean="0"/>
            </a:br>
            <a:endParaRPr lang="ru-RU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B4564248-FCE0-43E2-99F3-D27D160F19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5880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u="sng" dirty="0" smtClean="0">
                <a:latin typeface="Open Sans"/>
              </a:rPr>
              <a:t>Communication and Visibility </a:t>
            </a:r>
            <a:r>
              <a:rPr lang="en-US" sz="2400" u="sng" dirty="0" smtClean="0">
                <a:latin typeface="Open Sans"/>
              </a:rPr>
              <a:t>Manual</a:t>
            </a:r>
          </a:p>
          <a:p>
            <a:pPr marL="0" indent="0" algn="ctr">
              <a:buNone/>
            </a:pPr>
            <a:endParaRPr lang="en-GB" sz="1200" b="1" u="sng" dirty="0" smtClean="0">
              <a:latin typeface="Open Sans"/>
            </a:endParaRPr>
          </a:p>
          <a:p>
            <a:pPr marL="0" indent="0" algn="ctr">
              <a:buNone/>
            </a:pPr>
            <a:r>
              <a:rPr lang="en-GB" sz="1400" b="1" u="sng" dirty="0" smtClean="0">
                <a:latin typeface="Open Sans"/>
                <a:hlinkClick r:id="rId3"/>
              </a:rPr>
              <a:t>https</a:t>
            </a:r>
            <a:r>
              <a:rPr lang="en-GB" sz="1400" b="1" u="sng" dirty="0">
                <a:latin typeface="Open Sans"/>
                <a:hlinkClick r:id="rId3"/>
              </a:rPr>
              <a:t>://</a:t>
            </a:r>
            <a:r>
              <a:rPr lang="en-GB" sz="1400" b="1" u="sng" dirty="0" smtClean="0">
                <a:latin typeface="Open Sans"/>
                <a:hlinkClick r:id="rId3"/>
              </a:rPr>
              <a:t>huskroua-cbc.eu/documents/visibility-documents</a:t>
            </a:r>
            <a:endParaRPr lang="en-GB" sz="1400" b="1" u="sng" dirty="0" smtClean="0">
              <a:latin typeface="Open Sans"/>
            </a:endParaRPr>
          </a:p>
          <a:p>
            <a:pPr marL="0" indent="0" algn="ctr">
              <a:buNone/>
            </a:pPr>
            <a:endParaRPr lang="x-none" sz="1200" b="1" u="sng" dirty="0">
              <a:latin typeface="Open Sans"/>
            </a:endParaRPr>
          </a:p>
        </p:txBody>
      </p:sp>
      <p:sp>
        <p:nvSpPr>
          <p:cNvPr id="19" name="Содержимое 18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ctr">
              <a:buNone/>
            </a:pPr>
            <a:r>
              <a:rPr lang="en-US" sz="2400" u="sng" dirty="0" smtClean="0">
                <a:latin typeface="Open Sans"/>
              </a:rPr>
              <a:t>Contact person</a:t>
            </a:r>
          </a:p>
          <a:p>
            <a:pPr>
              <a:buNone/>
            </a:pPr>
            <a:endParaRPr lang="en-US" sz="1400" b="1" dirty="0" smtClean="0"/>
          </a:p>
          <a:p>
            <a:pPr algn="ctr">
              <a:buNone/>
            </a:pPr>
            <a:r>
              <a:rPr lang="en-US" sz="1400" b="1" dirty="0" err="1" smtClean="0">
                <a:latin typeface="Open Sans"/>
              </a:rPr>
              <a:t>Viktoriia</a:t>
            </a:r>
            <a:r>
              <a:rPr lang="en-US" sz="1400" b="1" dirty="0" smtClean="0">
                <a:latin typeface="Open Sans"/>
              </a:rPr>
              <a:t> </a:t>
            </a:r>
            <a:r>
              <a:rPr lang="en-US" sz="1400" b="1" dirty="0" err="1" smtClean="0">
                <a:latin typeface="Open Sans"/>
              </a:rPr>
              <a:t>Taranenko</a:t>
            </a:r>
            <a:r>
              <a:rPr lang="en-US" sz="1400" b="1" dirty="0" smtClean="0">
                <a:latin typeface="Open Sans"/>
              </a:rPr>
              <a:t> </a:t>
            </a:r>
            <a:r>
              <a:rPr lang="en-US" sz="1400" dirty="0" smtClean="0">
                <a:latin typeface="Open Sans"/>
              </a:rPr>
              <a:t>/ Communication Manager</a:t>
            </a:r>
            <a:br>
              <a:rPr lang="en-US" sz="1400" dirty="0" smtClean="0">
                <a:latin typeface="Open Sans"/>
              </a:rPr>
            </a:br>
            <a:r>
              <a:rPr lang="en-US" sz="1400" u="sng" dirty="0" smtClean="0">
                <a:latin typeface="Open Sans"/>
                <a:hlinkClick r:id="rId4"/>
              </a:rPr>
              <a:t>viktoriia.taranenko@szpi.hu</a:t>
            </a:r>
            <a:endParaRPr lang="en-US" sz="1400" u="sng" dirty="0" smtClean="0">
              <a:latin typeface="Open Sans"/>
            </a:endParaRPr>
          </a:p>
          <a:p>
            <a:pPr algn="ctr">
              <a:buNone/>
            </a:pPr>
            <a:r>
              <a:rPr lang="en-US" sz="1400" b="1" dirty="0" smtClean="0">
                <a:latin typeface="Open Sans"/>
              </a:rPr>
              <a:t>Joint Technical Secretariat </a:t>
            </a:r>
          </a:p>
          <a:p>
            <a:pPr algn="ctr">
              <a:buNone/>
            </a:pPr>
            <a:r>
              <a:rPr lang="en-US" sz="1400" b="1" dirty="0" smtClean="0">
                <a:latin typeface="Open Sans"/>
              </a:rPr>
              <a:t>Hungary-Slovakia-Romania-Ukraine ENI CBC </a:t>
            </a:r>
            <a:r>
              <a:rPr lang="en-US" sz="1400" b="1" dirty="0" err="1" smtClean="0">
                <a:latin typeface="Open Sans"/>
              </a:rPr>
              <a:t>Programme</a:t>
            </a:r>
            <a:r>
              <a:rPr lang="en-US" sz="1400" b="1" dirty="0" smtClean="0">
                <a:latin typeface="Open Sans"/>
              </a:rPr>
              <a:t> 2014-2020</a:t>
            </a:r>
            <a:r>
              <a:rPr lang="en-US" sz="1400" dirty="0" smtClean="0">
                <a:latin typeface="Open Sans"/>
              </a:rPr>
              <a:t/>
            </a:r>
            <a:br>
              <a:rPr lang="en-US" sz="1400" dirty="0" smtClean="0">
                <a:latin typeface="Open Sans"/>
              </a:rPr>
            </a:br>
            <a:r>
              <a:rPr lang="en-US" sz="1400" dirty="0" smtClean="0">
                <a:latin typeface="Open Sans"/>
              </a:rPr>
              <a:t>Tel: +36 20-236-6138</a:t>
            </a:r>
            <a:br>
              <a:rPr lang="en-US" sz="1400" dirty="0" smtClean="0">
                <a:latin typeface="Open Sans"/>
              </a:rPr>
            </a:br>
            <a:r>
              <a:rPr lang="en-US" sz="1400" dirty="0" smtClean="0">
                <a:latin typeface="Open Sans"/>
              </a:rPr>
              <a:t>1053 Budapest, </a:t>
            </a:r>
            <a:r>
              <a:rPr lang="en-US" sz="1400" dirty="0" err="1" smtClean="0">
                <a:latin typeface="Open Sans"/>
              </a:rPr>
              <a:t>Szép</a:t>
            </a:r>
            <a:r>
              <a:rPr lang="en-US" sz="1400" dirty="0" smtClean="0">
                <a:latin typeface="Open Sans"/>
              </a:rPr>
              <a:t> u. 2</a:t>
            </a:r>
            <a:br>
              <a:rPr lang="en-US" sz="1400" dirty="0" smtClean="0">
                <a:latin typeface="Open Sans"/>
              </a:rPr>
            </a:br>
            <a:r>
              <a:rPr lang="en-US" sz="1400" u="sng" dirty="0" smtClean="0">
                <a:latin typeface="Open Sans"/>
                <a:hlinkClick r:id="rId5"/>
              </a:rPr>
              <a:t>http://www.huskroua-cbc.eu/</a:t>
            </a:r>
            <a:endParaRPr lang="en-US" sz="1400" dirty="0" smtClean="0">
              <a:latin typeface="Open Sans"/>
            </a:endParaRPr>
          </a:p>
          <a:p>
            <a:pPr marL="0" indent="0">
              <a:buNone/>
            </a:pPr>
            <a:endParaRPr lang="en-GB" sz="1400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 algn="ctr">
              <a:buNone/>
            </a:pPr>
            <a:r>
              <a:rPr lang="en-GB" sz="14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6"/>
              </a:rPr>
              <a:t>https</a:t>
            </a:r>
            <a:r>
              <a:rPr lang="en-GB" sz="1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6"/>
              </a:rPr>
              <a:t>://</a:t>
            </a:r>
            <a:r>
              <a:rPr lang="en-GB" sz="14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6"/>
              </a:rPr>
              <a:t>www.facebook.com/huskroua.cbc</a:t>
            </a:r>
            <a:endParaRPr lang="en-GB" sz="1400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7"/>
              </a:rPr>
              <a:t>https://</a:t>
            </a:r>
            <a:r>
              <a:rPr lang="en-GB" sz="14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7"/>
              </a:rPr>
              <a:t>twitter.com/huskroua_cbc</a:t>
            </a:r>
            <a:endParaRPr lang="en-GB" sz="1400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 algn="ctr">
              <a:buNone/>
            </a:pPr>
            <a:endParaRPr lang="ru-RU" sz="1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026" name="Picture 2" descr="D:\Users\Вика\Downloads\Visibiity Manual.pn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280449" y="2967200"/>
            <a:ext cx="1942418" cy="19424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01514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384</TotalTime>
  <Words>58</Words>
  <Application>Microsoft Office PowerPoint</Application>
  <PresentationFormat>Widescreen</PresentationFormat>
  <Paragraphs>13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Open Sans</vt:lpstr>
      <vt:lpstr>1_Office Theme</vt:lpstr>
      <vt:lpstr> Communication and Programme visibility rules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Sergiu Zamari</dc:creator>
  <cp:lastModifiedBy>Viktoriia Taranenko</cp:lastModifiedBy>
  <cp:revision>20</cp:revision>
  <dcterms:created xsi:type="dcterms:W3CDTF">2019-11-11T17:36:07Z</dcterms:created>
  <dcterms:modified xsi:type="dcterms:W3CDTF">2020-11-02T11:24:54Z</dcterms:modified>
</cp:coreProperties>
</file>