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4" r:id="rId5"/>
    <p:sldId id="274" r:id="rId6"/>
    <p:sldId id="268" r:id="rId7"/>
    <p:sldId id="271" r:id="rId8"/>
    <p:sldId id="275" r:id="rId9"/>
    <p:sldId id="272" r:id="rId10"/>
    <p:sldId id="273" r:id="rId11"/>
    <p:sldId id="269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7147A"/>
    <a:srgbClr val="751D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3" autoAdjust="0"/>
    <p:restoredTop sz="88584" autoAdjust="0"/>
  </p:normalViewPr>
  <p:slideViewPr>
    <p:cSldViewPr snapToGrid="0" snapToObjects="1">
      <p:cViewPr varScale="1">
        <p:scale>
          <a:sx n="98" d="100"/>
          <a:sy n="98" d="100"/>
        </p:scale>
        <p:origin x="97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E95BE5-1591-AD44-AE80-38ADA788D1CF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620A6-3106-3D41-BF4A-81770CEB1E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63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993366"/>
                </a:solidFill>
                <a:effectLst/>
                <a:uLnTx/>
                <a:uFillTx/>
                <a:latin typeface="Century Gothic" charset="0"/>
              </a:rPr>
              <a:t> 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83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14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b="1" dirty="0"/>
              <a:t>NOTE: </a:t>
            </a:r>
            <a:r>
              <a:rPr lang="en-US" sz="1200" dirty="0"/>
              <a:t> </a:t>
            </a:r>
            <a:r>
              <a:rPr lang="en-US" sz="1200" u="sng" dirty="0">
                <a:solidFill>
                  <a:srgbClr val="FF0000"/>
                </a:solidFill>
              </a:rPr>
              <a:t>“</a:t>
            </a:r>
            <a:r>
              <a:rPr lang="en-US" sz="1200" u="sng" dirty="0" err="1">
                <a:solidFill>
                  <a:srgbClr val="FF0000"/>
                </a:solidFill>
              </a:rPr>
              <a:t>Neighb</a:t>
            </a:r>
            <a:r>
              <a:rPr lang="en-US" sz="1200" b="1" u="sng" dirty="0" err="1">
                <a:solidFill>
                  <a:srgbClr val="FF0000"/>
                </a:solidFill>
              </a:rPr>
              <a:t>orough</a:t>
            </a:r>
            <a:r>
              <a:rPr lang="en-US" sz="1200" u="sng" dirty="0">
                <a:solidFill>
                  <a:srgbClr val="FF0000"/>
                </a:solidFill>
              </a:rPr>
              <a:t>” corrected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42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b="1"/>
              <a:t>NOTE: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42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620A6-3106-3D41-BF4A-81770CEB1EC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06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1789882"/>
            <a:ext cx="6154044" cy="1726692"/>
          </a:xfrm>
          <a:prstGeom prst="rect">
            <a:avLst/>
          </a:prstGeom>
        </p:spPr>
        <p:txBody>
          <a:bodyPr anchor="b"/>
          <a:lstStyle>
            <a:lvl1pPr algn="l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57744" y="3733560"/>
            <a:ext cx="6154044" cy="791543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subtitle</a:t>
            </a:r>
            <a:r>
              <a:rPr lang="fi-FI" dirty="0"/>
              <a:t> </a:t>
            </a:r>
            <a:r>
              <a:rPr lang="fi-FI" dirty="0" err="1"/>
              <a:t>style</a:t>
            </a:r>
            <a:r>
              <a:rPr lang="fi-FI" dirty="0"/>
              <a:t>	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38676460"/>
              </p:ext>
            </p:extLst>
          </p:nvPr>
        </p:nvGraphicFramePr>
        <p:xfrm>
          <a:off x="0" y="5928494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A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project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funded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by the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European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Union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6304855"/>
            <a:ext cx="871728" cy="48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304855"/>
            <a:ext cx="713232" cy="48158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45736918-08C8-45A6-BE55-E3595BE2B1B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553" y="2334471"/>
            <a:ext cx="5227447" cy="358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74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8"/>
          <p:cNvSpPr/>
          <p:nvPr userDrawn="1"/>
        </p:nvSpPr>
        <p:spPr>
          <a:xfrm>
            <a:off x="806605" y="6176981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9" name="Rettangolo arrotondato 9"/>
          <p:cNvSpPr/>
          <p:nvPr userDrawn="1"/>
        </p:nvSpPr>
        <p:spPr>
          <a:xfrm>
            <a:off x="806605" y="425753"/>
            <a:ext cx="10515600" cy="252000"/>
          </a:xfrm>
          <a:prstGeom prst="roundRect">
            <a:avLst/>
          </a:prstGeom>
          <a:solidFill>
            <a:srgbClr val="751D7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1492405" y="2233567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pic>
        <p:nvPicPr>
          <p:cNvPr id="7" name="Picture 2" descr="C:\Users\Utente\Desktop\Lavoro\ENI CBC facility\02_Implementation phase\Activity H.1 - Dissemination and publicity\Visual identity\Tesim corporate\Tesim logotype regular\raster\Jpeg RGB\Tesim logo 5 color RGB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0117" y="4761153"/>
            <a:ext cx="792088" cy="1275841"/>
          </a:xfrm>
          <a:prstGeom prst="rect">
            <a:avLst/>
          </a:prstGeom>
          <a:noFill/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063D4602-7B34-4D9A-A43A-05D188FDA2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306" y="802888"/>
            <a:ext cx="7825899" cy="537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90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05" y="1627321"/>
            <a:ext cx="10515600" cy="3784399"/>
          </a:xfrm>
        </p:spPr>
        <p:txBody>
          <a:bodyPr/>
          <a:lstStyle>
            <a:lvl1pPr marL="0" indent="0" algn="ctr"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3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22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4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29079A71-E8E1-4A52-9840-C4E0BF9764A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552" y="4513171"/>
            <a:ext cx="2867448" cy="196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9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 algn="just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7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14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cxnSp>
        <p:nvCxnSpPr>
          <p:cNvPr id="11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751D70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032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tente\Desktop\Map_Reduced_Big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5601" y="371790"/>
            <a:ext cx="8693380" cy="5499228"/>
          </a:xfrm>
          <a:prstGeom prst="rect">
            <a:avLst/>
          </a:prstGeom>
          <a:noFill/>
        </p:spPr>
      </p:pic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1607672" y="2235240"/>
            <a:ext cx="9144000" cy="2387600"/>
          </a:xfrm>
          <a:prstGeom prst="rect">
            <a:avLst/>
          </a:prstGeom>
        </p:spPr>
        <p:txBody>
          <a:bodyPr anchor="ctr"/>
          <a:lstStyle>
            <a:lvl1pPr algn="ctr">
              <a:defRPr sz="3200" baseline="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63763868"/>
              </p:ext>
            </p:extLst>
          </p:nvPr>
        </p:nvGraphicFramePr>
        <p:xfrm>
          <a:off x="0" y="5871018"/>
          <a:ext cx="12192000" cy="30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BE" sz="1400" b="0" dirty="0">
                          <a:latin typeface="Century Gothic" pitchFamily="34" charset="0"/>
                        </a:rPr>
                        <a:t> A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project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funded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by the </a:t>
                      </a:r>
                      <a:r>
                        <a:rPr lang="fr-BE" sz="1400" b="0" dirty="0" err="1">
                          <a:latin typeface="Century Gothic" pitchFamily="34" charset="0"/>
                        </a:rPr>
                        <a:t>European</a:t>
                      </a:r>
                      <a:r>
                        <a:rPr lang="fr-BE" sz="1400" b="0" dirty="0">
                          <a:latin typeface="Century Gothic" pitchFamily="34" charset="0"/>
                        </a:rPr>
                        <a:t> Union</a:t>
                      </a:r>
                      <a:endParaRPr lang="en-US" sz="1400" b="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Implemented by a consortium led by:</a:t>
                      </a:r>
                      <a:endParaRPr lang="de-DE" sz="1400" b="0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51D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6276137"/>
            <a:ext cx="713232" cy="4815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672" y="6329965"/>
            <a:ext cx="871728" cy="4815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4" y="375174"/>
            <a:ext cx="2888706" cy="98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65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0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8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9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47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51308"/>
            <a:ext cx="6172200" cy="371959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1751308"/>
            <a:ext cx="3932237" cy="709047"/>
          </a:xfrm>
          <a:prstGeom prst="rect">
            <a:avLst/>
          </a:prstGeom>
        </p:spPr>
        <p:txBody>
          <a:bodyPr anchor="b"/>
          <a:lstStyle>
            <a:lvl1pPr>
              <a:defRPr sz="2800"/>
            </a:lvl1pPr>
          </a:lstStyle>
          <a:p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title</a:t>
            </a:r>
            <a:r>
              <a:rPr lang="fi-FI" dirty="0"/>
              <a:t> </a:t>
            </a:r>
            <a:r>
              <a:rPr lang="fi-FI" dirty="0" err="1"/>
              <a:t>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460356"/>
            <a:ext cx="3932237" cy="3010546"/>
          </a:xfrm>
        </p:spPr>
        <p:txBody>
          <a:bodyPr>
            <a:norm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cxnSp>
        <p:nvCxnSpPr>
          <p:cNvPr id="12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20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tente\Desktop\Map_reduced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020300" y="5072565"/>
            <a:ext cx="2171700" cy="1400175"/>
          </a:xfrm>
          <a:prstGeom prst="rect">
            <a:avLst/>
          </a:prstGeom>
          <a:noFill/>
        </p:spPr>
      </p:pic>
      <p:cxnSp>
        <p:nvCxnSpPr>
          <p:cNvPr id="6" name="Connettore 1 14"/>
          <p:cNvCxnSpPr/>
          <p:nvPr userDrawn="1"/>
        </p:nvCxnSpPr>
        <p:spPr>
          <a:xfrm>
            <a:off x="838200" y="966848"/>
            <a:ext cx="10477132" cy="33172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838200" y="311099"/>
            <a:ext cx="8894763" cy="595983"/>
          </a:xfrm>
        </p:spPr>
        <p:txBody>
          <a:bodyPr>
            <a:normAutofit/>
          </a:bodyPr>
          <a:lstStyle>
            <a:lvl1pPr marL="0" indent="0">
              <a:buNone/>
              <a:defRPr sz="3600">
                <a:solidFill>
                  <a:srgbClr val="07147A"/>
                </a:solidFill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331" y="374725"/>
            <a:ext cx="1980874" cy="405894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11615936" y="6156799"/>
            <a:ext cx="576064" cy="325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7147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DA9F56-95DC-464A-AE57-CB8978B1BFDB}" type="slidenum">
              <a:rPr lang="en-US" sz="1400" b="1" smtClean="0">
                <a:solidFill>
                  <a:srgbClr val="751D70"/>
                </a:solidFill>
                <a:latin typeface="Century Gothic" charset="0"/>
                <a:ea typeface="Century Gothic" charset="0"/>
                <a:cs typeface="Century Gothic" charset="0"/>
              </a:rPr>
              <a:pPr/>
              <a:t>‹#›</a:t>
            </a:fld>
            <a:endParaRPr lang="en-US" sz="1400" b="1" dirty="0">
              <a:solidFill>
                <a:srgbClr val="751D70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15" name="Connettore 1 14"/>
          <p:cNvCxnSpPr/>
          <p:nvPr userDrawn="1"/>
        </p:nvCxnSpPr>
        <p:spPr>
          <a:xfrm>
            <a:off x="9157447" y="6486041"/>
            <a:ext cx="3051332" cy="3776"/>
          </a:xfrm>
          <a:prstGeom prst="line">
            <a:avLst/>
          </a:prstGeom>
          <a:ln w="28575">
            <a:solidFill>
              <a:srgbClr val="751D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32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Master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endParaRPr lang="fi-FI" dirty="0"/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Fourth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  <a:p>
            <a:pPr lvl="4"/>
            <a:r>
              <a:rPr lang="fi-FI" dirty="0" err="1"/>
              <a:t>Fifth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729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61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51D70"/>
        </a:buClr>
        <a:buFont typeface="Arial" charset="0"/>
        <a:buChar char="•"/>
        <a:defRPr sz="2800" b="1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1pPr>
      <a:lvl2pPr marL="9144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400" b="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2pPr>
      <a:lvl3pPr marL="1371600" indent="-4572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3pPr>
      <a:lvl4pPr marL="1714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4pPr>
      <a:lvl5pPr marL="21717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751D70"/>
        </a:buClr>
        <a:buFont typeface="Arial" charset="0"/>
        <a:buChar char="•"/>
        <a:defRPr sz="2000" kern="1200">
          <a:solidFill>
            <a:srgbClr val="07147A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enlargement/neighbourhood/cross-border-cooperation/index_en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eas.europa.eu/enp/pdf/financing-the-enp/cbc_2014-2020_programming_document_en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c.europa.eu/europeaid/node/4406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eas.europa.eu/enp/pdf/financing-the-enp/cbc_2014-2020_programming_document_en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ec.europa.eu/europeaid/node/44062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7744" y="2057400"/>
            <a:ext cx="6154044" cy="792424"/>
          </a:xfrm>
        </p:spPr>
        <p:txBody>
          <a:bodyPr/>
          <a:lstStyle/>
          <a:p>
            <a:r>
              <a:rPr lang="en-US" dirty="0"/>
              <a:t>ENI CBC 2014-2020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7744" y="3133725"/>
            <a:ext cx="6154044" cy="791543"/>
          </a:xfrm>
        </p:spPr>
        <p:txBody>
          <a:bodyPr/>
          <a:lstStyle/>
          <a:p>
            <a:r>
              <a:rPr lang="en-US" dirty="0"/>
              <a:t>Main objectives and legal framework</a:t>
            </a:r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Uzhgorod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Satu Mare (6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&amp; 7</a:t>
            </a:r>
            <a:r>
              <a:rPr lang="en-US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July 2017)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08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which added value?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9614648" cy="4517985"/>
          </a:xfrm>
        </p:spPr>
        <p:txBody>
          <a:bodyPr>
            <a:noAutofit/>
          </a:bodyPr>
          <a:lstStyle/>
          <a:p>
            <a:r>
              <a:rPr lang="en-GB" i="1" dirty="0"/>
              <a:t>Why a CBC project ?</a:t>
            </a:r>
            <a:endParaRPr lang="en-GB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  <p:sp>
        <p:nvSpPr>
          <p:cNvPr id="4" name="Rettangolo 12"/>
          <p:cNvSpPr/>
          <p:nvPr/>
        </p:nvSpPr>
        <p:spPr>
          <a:xfrm>
            <a:off x="3848100" y="1956883"/>
            <a:ext cx="3848100" cy="24726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Common challenge to be jointly tackled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Solutions to be jointly identified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Real and balanced partnership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Joint implementation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en-GB" sz="2000" b="1" i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7 Llamada ovalada"/>
          <p:cNvSpPr/>
          <p:nvPr/>
        </p:nvSpPr>
        <p:spPr>
          <a:xfrm>
            <a:off x="7829550" y="1104900"/>
            <a:ext cx="3352800" cy="1955800"/>
          </a:xfrm>
          <a:prstGeom prst="wedgeEllipseCallout">
            <a:avLst>
              <a:gd name="adj1" fmla="val -62412"/>
              <a:gd name="adj2" fmla="val 1830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The problems identified can be solved more efficiently jointly, </a:t>
            </a:r>
          </a:p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instead of individual regions or countries acting alone. </a:t>
            </a:r>
          </a:p>
          <a:p>
            <a:pPr algn="ctr"/>
            <a:endParaRPr lang="en-GB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9" name="8 Llamada ovalada"/>
          <p:cNvSpPr/>
          <p:nvPr/>
        </p:nvSpPr>
        <p:spPr>
          <a:xfrm>
            <a:off x="412750" y="1312436"/>
            <a:ext cx="3314700" cy="2171699"/>
          </a:xfrm>
          <a:prstGeom prst="wedgeEllipseCallout">
            <a:avLst>
              <a:gd name="adj1" fmla="val 64268"/>
              <a:gd name="adj2" fmla="val 1743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Solutions are jointly developed going beyond the results independently achievable in the involved regions/areas.</a:t>
            </a:r>
          </a:p>
          <a:p>
            <a:pPr algn="ctr"/>
            <a:endParaRPr lang="en-GB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0" name="9 Llamada ovalada"/>
          <p:cNvSpPr/>
          <p:nvPr/>
        </p:nvSpPr>
        <p:spPr>
          <a:xfrm>
            <a:off x="7848600" y="3289300"/>
            <a:ext cx="3314700" cy="2054403"/>
          </a:xfrm>
          <a:prstGeom prst="wedgeEllipseCallout">
            <a:avLst>
              <a:gd name="adj1" fmla="val -69512"/>
              <a:gd name="adj2" fmla="val -26423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All partners have to actively participate in the project according to their functions and competences</a:t>
            </a:r>
          </a:p>
          <a:p>
            <a:pPr algn="ctr"/>
            <a:endParaRPr lang="en-GB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1" name="10 Llamada ovalada"/>
          <p:cNvSpPr/>
          <p:nvPr/>
        </p:nvSpPr>
        <p:spPr>
          <a:xfrm>
            <a:off x="838200" y="3702358"/>
            <a:ext cx="2889250" cy="1704539"/>
          </a:xfrm>
          <a:prstGeom prst="wedgeEllipseCallout">
            <a:avLst>
              <a:gd name="adj1" fmla="val 65353"/>
              <a:gd name="adj2" fmla="val -3765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The cross border working approach should be reflected in the project outputs.</a:t>
            </a:r>
            <a:endParaRPr lang="en-GB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2" name="11 Elipse"/>
          <p:cNvSpPr/>
          <p:nvPr/>
        </p:nvSpPr>
        <p:spPr>
          <a:xfrm>
            <a:off x="2559050" y="5099828"/>
            <a:ext cx="6426199" cy="127781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Results of projects jointly designed for mutual benefit on both sides of the border are sustainable only through joint actions </a:t>
            </a:r>
          </a:p>
        </p:txBody>
      </p:sp>
      <p:sp>
        <p:nvSpPr>
          <p:cNvPr id="2" name="1 Flecha abajo"/>
          <p:cNvSpPr/>
          <p:nvPr/>
        </p:nvSpPr>
        <p:spPr>
          <a:xfrm>
            <a:off x="5529833" y="4554628"/>
            <a:ext cx="484632" cy="489204"/>
          </a:xfrm>
          <a:prstGeom prst="downArrow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6749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TESIM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9614648" cy="4517985"/>
          </a:xfrm>
        </p:spPr>
        <p:txBody>
          <a:bodyPr>
            <a:noAutofit/>
          </a:bodyPr>
          <a:lstStyle/>
          <a:p>
            <a:pPr algn="just"/>
            <a:r>
              <a:rPr lang="en-GB" sz="2000" b="0" dirty="0"/>
              <a:t>A new Technical Assistance project, i.e. "</a:t>
            </a:r>
            <a:r>
              <a:rPr lang="en-GB" sz="2000" dirty="0"/>
              <a:t>Technical support to the implementation and management of ENI CBC programmes </a:t>
            </a:r>
            <a:r>
              <a:rPr lang="en-GB" sz="2000" b="0" dirty="0"/>
              <a:t>(TESIM)", has been set up by the EC in 2015. </a:t>
            </a:r>
            <a:r>
              <a:rPr lang="en-GB" sz="2000" dirty="0"/>
              <a:t> 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  <p:sp>
        <p:nvSpPr>
          <p:cNvPr id="4" name="Rettangolo 12"/>
          <p:cNvSpPr/>
          <p:nvPr/>
        </p:nvSpPr>
        <p:spPr>
          <a:xfrm>
            <a:off x="1131048" y="2895601"/>
            <a:ext cx="9004300" cy="14096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The objective of this project </a:t>
            </a:r>
            <a:r>
              <a:rPr lang="en-GB" sz="2000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is to give support to the CBC programmes on both programme and project level </a:t>
            </a:r>
            <a:r>
              <a:rPr lang="en-GB" sz="2000" b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focusing on improving the capacity of Partner Countries to participate in the programmes.</a:t>
            </a:r>
          </a:p>
        </p:txBody>
      </p:sp>
    </p:spTree>
    <p:extLst>
      <p:ext uri="{BB962C8B-B14F-4D97-AF65-F5344CB8AC3E}">
        <p14:creationId xmlns:p14="http://schemas.microsoft.com/office/powerpoint/2010/main" val="3458331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start with project development! </a:t>
            </a:r>
          </a:p>
        </p:txBody>
      </p:sp>
    </p:spTree>
    <p:extLst>
      <p:ext uri="{BB962C8B-B14F-4D97-AF65-F5344CB8AC3E}">
        <p14:creationId xmlns:p14="http://schemas.microsoft.com/office/powerpoint/2010/main" val="213348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/>
              <a:t>Introducing </a:t>
            </a:r>
            <a:br>
              <a:rPr lang="en-US" sz="3600" dirty="0"/>
            </a:br>
            <a:r>
              <a:rPr lang="en-US" sz="3600" dirty="0"/>
              <a:t>European </a:t>
            </a:r>
            <a:r>
              <a:rPr lang="en-GB" sz="3600" dirty="0"/>
              <a:t>Neighbourhood</a:t>
            </a:r>
            <a:r>
              <a:rPr lang="en-US" sz="3600" dirty="0"/>
              <a:t> Policy (ENP)</a:t>
            </a:r>
          </a:p>
        </p:txBody>
      </p:sp>
    </p:spTree>
    <p:extLst>
      <p:ext uri="{BB962C8B-B14F-4D97-AF65-F5344CB8AC3E}">
        <p14:creationId xmlns:p14="http://schemas.microsoft.com/office/powerpoint/2010/main" val="213178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ENP: what is?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491942"/>
            <a:ext cx="10121900" cy="4517985"/>
          </a:xfrm>
        </p:spPr>
        <p:txBody>
          <a:bodyPr>
            <a:normAutofit/>
          </a:bodyPr>
          <a:lstStyle/>
          <a:p>
            <a:pPr algn="just"/>
            <a:r>
              <a:rPr lang="en-GB" sz="2600" b="0" dirty="0"/>
              <a:t>The European Neighbourhood Policy (ENP) launched in 2003 to enhances the EU's relations with 16  of the EU's closest </a:t>
            </a:r>
            <a:r>
              <a:rPr lang="en-GB" sz="2600" dirty="0"/>
              <a:t>Eastern and Southern Neighbours. </a:t>
            </a:r>
          </a:p>
          <a:p>
            <a:pPr algn="just"/>
            <a:r>
              <a:rPr lang="en-GB" sz="2900" b="0" dirty="0"/>
              <a:t> </a:t>
            </a:r>
          </a:p>
          <a:p>
            <a:pPr algn="just"/>
            <a:endParaRPr lang="en-GB" sz="2600" b="0" dirty="0"/>
          </a:p>
          <a:p>
            <a:pPr algn="just"/>
            <a:endParaRPr lang="en-GB" sz="2600" b="0" dirty="0"/>
          </a:p>
          <a:p>
            <a:pPr algn="just"/>
            <a:endParaRPr lang="en-GB" sz="2600" b="0" dirty="0"/>
          </a:p>
          <a:p>
            <a:pPr algn="just"/>
            <a:endParaRPr lang="en-GB" sz="2600" b="0" dirty="0"/>
          </a:p>
          <a:p>
            <a:pPr algn="just"/>
            <a:endParaRPr lang="en-GB" sz="2600" b="0" u="sng" dirty="0">
              <a:hlinkClick r:id="rId3"/>
            </a:endParaRPr>
          </a:p>
          <a:p>
            <a:pPr algn="just"/>
            <a:endParaRPr lang="en-GB" sz="2600" b="0" u="sng" dirty="0">
              <a:hlinkClick r:id="rId3"/>
            </a:endParaRPr>
          </a:p>
          <a:p>
            <a:pPr algn="just"/>
            <a:endParaRPr lang="en-GB" sz="2600" b="0" u="sng" dirty="0">
              <a:hlinkClick r:id="rId3"/>
            </a:endParaRPr>
          </a:p>
        </p:txBody>
      </p:sp>
      <p:sp>
        <p:nvSpPr>
          <p:cNvPr id="4" name="Rettangolo 12"/>
          <p:cNvSpPr/>
          <p:nvPr/>
        </p:nvSpPr>
        <p:spPr>
          <a:xfrm>
            <a:off x="937724" y="3097217"/>
            <a:ext cx="4811323" cy="130743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>
                <a:solidFill>
                  <a:srgbClr val="751D70"/>
                </a:solidFill>
                <a:latin typeface="Century Gothic" pitchFamily="34" charset="0"/>
              </a:rPr>
              <a:t>To the South</a:t>
            </a:r>
          </a:p>
          <a:p>
            <a:pPr marL="85725" algn="just">
              <a:tabLst>
                <a:tab pos="3141663" algn="l"/>
              </a:tabLst>
            </a:pPr>
            <a:endParaRPr lang="en-US" sz="1600" b="1" dirty="0">
              <a:solidFill>
                <a:schemeClr val="tx1"/>
              </a:solidFill>
              <a:latin typeface="Century Gothic" pitchFamily="34" charset="0"/>
            </a:endParaRPr>
          </a:p>
          <a:p>
            <a:pPr marL="85725">
              <a:tabLst>
                <a:tab pos="3141663" algn="l"/>
              </a:tabLst>
            </a:pPr>
            <a:r>
              <a:rPr lang="en-US" sz="1600" b="1" dirty="0" err="1">
                <a:solidFill>
                  <a:schemeClr val="tx1"/>
                </a:solidFill>
                <a:latin typeface="Century Gothic" pitchFamily="34" charset="0"/>
              </a:rPr>
              <a:t>Algeria,Egypt</a:t>
            </a:r>
            <a:r>
              <a:rPr lang="en-US" sz="1600" b="1" dirty="0">
                <a:solidFill>
                  <a:schemeClr val="tx1"/>
                </a:solidFill>
                <a:latin typeface="Century Gothic" pitchFamily="34" charset="0"/>
              </a:rPr>
              <a:t>, Israel, Jordan, Lebanon, Libya, Morocco, Palestine, Syria  and Tunisia </a:t>
            </a:r>
          </a:p>
          <a:p>
            <a:pPr algn="just"/>
            <a:endParaRPr lang="fr-BE" sz="20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" name="Rettangolo 12"/>
          <p:cNvSpPr/>
          <p:nvPr/>
        </p:nvSpPr>
        <p:spPr>
          <a:xfrm>
            <a:off x="6313251" y="3104763"/>
            <a:ext cx="4746373" cy="12998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u="sng" dirty="0">
                <a:solidFill>
                  <a:srgbClr val="751D70"/>
                </a:solidFill>
                <a:latin typeface="Century Gothic" pitchFamily="34" charset="0"/>
              </a:rPr>
              <a:t>To the East </a:t>
            </a:r>
          </a:p>
          <a:p>
            <a:pPr algn="just"/>
            <a:endParaRPr lang="en-US" sz="2000" b="1" dirty="0">
              <a:solidFill>
                <a:schemeClr val="tx1"/>
              </a:solidFill>
              <a:latin typeface="Century Gothic" pitchFamily="34" charset="0"/>
            </a:endParaRPr>
          </a:p>
          <a:p>
            <a:pPr marL="85725" algn="just">
              <a:tabLst>
                <a:tab pos="3141663" algn="l"/>
              </a:tabLst>
            </a:pPr>
            <a:r>
              <a:rPr lang="en-US" sz="1600" b="1" dirty="0">
                <a:solidFill>
                  <a:schemeClr val="tx1"/>
                </a:solidFill>
                <a:latin typeface="Century Gothic" pitchFamily="34" charset="0"/>
              </a:rPr>
              <a:t>Armenia, Azerbaijan, Belarus, Georgia Moldova and Ukraine. </a:t>
            </a:r>
            <a:endParaRPr lang="en-US" sz="20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74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ENP: what is?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247815"/>
            <a:ext cx="9614648" cy="4821664"/>
          </a:xfrm>
        </p:spPr>
        <p:txBody>
          <a:bodyPr>
            <a:normAutofit/>
          </a:bodyPr>
          <a:lstStyle/>
          <a:p>
            <a:r>
              <a:rPr lang="en-US" dirty="0"/>
              <a:t>New focus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dirty="0"/>
              <a:t>P</a:t>
            </a:r>
            <a:r>
              <a:rPr lang="en-GB" sz="2000" i="1" dirty="0"/>
              <a:t>artner countries, international organisations, social partners, civil society and academia </a:t>
            </a:r>
            <a:r>
              <a:rPr lang="en-GB" sz="2000" b="0" i="1" dirty="0"/>
              <a:t>have been involved in the public consultation launched</a:t>
            </a:r>
            <a:r>
              <a:rPr lang="en-GB" sz="2000" b="0" dirty="0"/>
              <a:t> in November </a:t>
            </a:r>
            <a:r>
              <a:rPr lang="en-GB" sz="2000" dirty="0"/>
              <a:t>2015</a:t>
            </a:r>
            <a:r>
              <a:rPr lang="en-GB" sz="2000" b="0" dirty="0"/>
              <a:t> on the revised  ENP.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b="0" dirty="0"/>
              <a:t>Strong emphasis</a:t>
            </a:r>
            <a:r>
              <a:rPr lang="en-GB" sz="2000" dirty="0"/>
              <a:t> on 2 principles.</a:t>
            </a:r>
          </a:p>
          <a:p>
            <a:pPr algn="just"/>
            <a:endParaRPr lang="en-GB" sz="2000" dirty="0"/>
          </a:p>
        </p:txBody>
      </p:sp>
      <p:sp>
        <p:nvSpPr>
          <p:cNvPr id="4" name="Ovale 15"/>
          <p:cNvSpPr/>
          <p:nvPr/>
        </p:nvSpPr>
        <p:spPr>
          <a:xfrm>
            <a:off x="1181100" y="3420407"/>
            <a:ext cx="4838700" cy="264907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b="1" u="sng" dirty="0" err="1">
                <a:solidFill>
                  <a:srgbClr val="07146F"/>
                </a:solidFill>
                <a:latin typeface="Century Gothic" pitchFamily="34" charset="0"/>
              </a:rPr>
              <a:t>Differentiation</a:t>
            </a:r>
            <a:r>
              <a:rPr lang="fr-BE" b="1" u="sng" dirty="0">
                <a:solidFill>
                  <a:srgbClr val="07146F"/>
                </a:solidFill>
                <a:latin typeface="Century Gothic" pitchFamily="34" charset="0"/>
              </a:rPr>
              <a:t> </a:t>
            </a:r>
          </a:p>
          <a:p>
            <a:pPr algn="ctr"/>
            <a:endParaRPr lang="en-GB" b="1" dirty="0">
              <a:solidFill>
                <a:schemeClr val="tx1"/>
              </a:solidFill>
              <a:latin typeface="Century Gothic" pitchFamily="34" charset="0"/>
            </a:endParaRPr>
          </a:p>
          <a:p>
            <a:pPr algn="ctr"/>
            <a:r>
              <a:rPr lang="en-GB" dirty="0">
                <a:solidFill>
                  <a:schemeClr val="tx1"/>
                </a:solidFill>
                <a:latin typeface="Century Gothic" pitchFamily="34" charset="0"/>
              </a:rPr>
              <a:t>The implementation of a differentiated approach to EU Neighbours</a:t>
            </a:r>
            <a:r>
              <a:rPr lang="en-GB" b="1" dirty="0">
                <a:solidFill>
                  <a:schemeClr val="tx1"/>
                </a:solidFill>
                <a:latin typeface="Century Gothic" pitchFamily="34" charset="0"/>
              </a:rPr>
              <a:t>: each country will negotiate with EU based on their territorial needs </a:t>
            </a:r>
            <a:endParaRPr lang="it-IT" b="1" u="sng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" name="Ovale 15"/>
          <p:cNvSpPr/>
          <p:nvPr/>
        </p:nvSpPr>
        <p:spPr>
          <a:xfrm>
            <a:off x="5713412" y="3308720"/>
            <a:ext cx="4459287" cy="274319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BE" sz="1600" b="1" u="sng" dirty="0" err="1">
                <a:solidFill>
                  <a:srgbClr val="07146F"/>
                </a:solidFill>
                <a:latin typeface="Century Gothic" pitchFamily="34" charset="0"/>
              </a:rPr>
              <a:t>Ownership</a:t>
            </a:r>
            <a:r>
              <a:rPr lang="fr-BE" sz="1600" b="1" u="sng" dirty="0">
                <a:solidFill>
                  <a:srgbClr val="07146F"/>
                </a:solidFill>
                <a:latin typeface="Century Gothic" pitchFamily="34" charset="0"/>
              </a:rPr>
              <a:t> </a:t>
            </a:r>
          </a:p>
          <a:p>
            <a:pPr algn="ctr"/>
            <a:endParaRPr lang="en-GB" sz="1600" b="1" dirty="0">
              <a:solidFill>
                <a:schemeClr val="tx1"/>
              </a:solidFill>
              <a:latin typeface="Century Gothic" pitchFamily="34" charset="0"/>
            </a:endParaRPr>
          </a:p>
          <a:p>
            <a:pPr algn="ctr"/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An increased ownership by Partner Countries and Member States</a:t>
            </a:r>
            <a:r>
              <a:rPr lang="en-GB" sz="1600" b="1" dirty="0">
                <a:solidFill>
                  <a:schemeClr val="tx1"/>
                </a:solidFill>
                <a:latin typeface="Century Gothic" pitchFamily="34" charset="0"/>
              </a:rPr>
              <a:t>: each country will more effectively benefit from a differentiated cooperation </a:t>
            </a:r>
          </a:p>
        </p:txBody>
      </p:sp>
    </p:spTree>
    <p:extLst>
      <p:ext uri="{BB962C8B-B14F-4D97-AF65-F5344CB8AC3E}">
        <p14:creationId xmlns:p14="http://schemas.microsoft.com/office/powerpoint/2010/main" val="2821909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/>
              <a:t>Cross-border cooperation (CBC)</a:t>
            </a:r>
            <a:br>
              <a:rPr lang="en-US" sz="3600" dirty="0"/>
            </a:br>
            <a:r>
              <a:rPr lang="en-US" sz="3600" dirty="0"/>
              <a:t>under the </a:t>
            </a:r>
            <a:r>
              <a:rPr lang="en-GB" sz="3600" dirty="0"/>
              <a:t>European Neighbourhood Instrument (ENI)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56809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objectives and principles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63226" y="2590801"/>
            <a:ext cx="10343038" cy="3810000"/>
          </a:xfrm>
        </p:spPr>
        <p:txBody>
          <a:bodyPr>
            <a:noAutofit/>
          </a:bodyPr>
          <a:lstStyle/>
          <a:p>
            <a:r>
              <a:rPr lang="en-GB" dirty="0"/>
              <a:t>CBC specific objectives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GB" sz="2000" b="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b="0" dirty="0"/>
              <a:t>Out of the </a:t>
            </a:r>
            <a:r>
              <a:rPr lang="en-GB" sz="2000" dirty="0"/>
              <a:t>16 ENI CBC programmes </a:t>
            </a:r>
            <a:r>
              <a:rPr lang="en-GB" sz="2000" b="0" dirty="0"/>
              <a:t>identified in the ENI CBC Programming Document 2014-2020, </a:t>
            </a:r>
            <a:r>
              <a:rPr lang="en-GB" sz="2000" dirty="0"/>
              <a:t>15 programmes are adopted </a:t>
            </a:r>
            <a:r>
              <a:rPr lang="en-GB" sz="2000" b="0" dirty="0"/>
              <a:t>(M</a:t>
            </a:r>
            <a:r>
              <a:rPr lang="en-GB" sz="2000" b="0" i="1" dirty="0"/>
              <a:t>id-Atlantic has not been submitted)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en-GB" sz="2000" b="0" dirty="0"/>
              <a:t>ENI CBC budget for the period 2014-2020 : </a:t>
            </a:r>
            <a:r>
              <a:rPr lang="en-GB" sz="2000" dirty="0"/>
              <a:t>a total of EUR 1.052 billion</a:t>
            </a:r>
            <a:r>
              <a:rPr lang="en-GB" sz="2000" b="0" dirty="0"/>
              <a:t>. 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  <p:sp>
        <p:nvSpPr>
          <p:cNvPr id="4" name="Rettangolo 12"/>
          <p:cNvSpPr/>
          <p:nvPr/>
        </p:nvSpPr>
        <p:spPr>
          <a:xfrm>
            <a:off x="863226" y="3139062"/>
            <a:ext cx="10440314" cy="15493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promoting economic and social development in border areas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addressing common challenges (environment, public health, safety and security)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putting in place better conditions for persons, goods and capital mobility</a:t>
            </a:r>
          </a:p>
          <a:p>
            <a:pPr algn="ctr"/>
            <a:endParaRPr lang="en-GB" sz="20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5" name="Rettangolo 12">
            <a:extLst>
              <a:ext uri="{FF2B5EF4-FFF2-40B4-BE49-F238E27FC236}">
                <a16:creationId xmlns:a16="http://schemas.microsoft.com/office/drawing/2014/main" id="{350473AA-74BF-479B-9F4C-80CC17294959}"/>
              </a:ext>
            </a:extLst>
          </p:cNvPr>
          <p:cNvSpPr/>
          <p:nvPr/>
        </p:nvSpPr>
        <p:spPr>
          <a:xfrm>
            <a:off x="838200" y="1238251"/>
            <a:ext cx="10465340" cy="12064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GB" sz="2000" b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CBC supports sustainable development along the EU’s external borders, helps reducing differences in living standards and addressing common challenges across these borders. </a:t>
            </a:r>
          </a:p>
        </p:txBody>
      </p:sp>
    </p:spTree>
    <p:extLst>
      <p:ext uri="{BB962C8B-B14F-4D97-AF65-F5344CB8AC3E}">
        <p14:creationId xmlns:p14="http://schemas.microsoft.com/office/powerpoint/2010/main" val="2786354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main characteristics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10172700" cy="451798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Commitment and ownership of Participating countries </a:t>
            </a:r>
          </a:p>
          <a:p>
            <a:endParaRPr lang="es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1008063" y="1943100"/>
            <a:ext cx="3934622" cy="1422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Balanced partnership: </a:t>
            </a:r>
            <a:r>
              <a:rPr lang="en-GB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The project Lead Partner may be from any of the participating countries</a:t>
            </a:r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.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983457" y="4969526"/>
            <a:ext cx="3959227" cy="13335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Programme Management  structures jointly selected </a:t>
            </a:r>
            <a:r>
              <a:rPr lang="en-GB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by all countries participating in the programme;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6862761" y="3740800"/>
            <a:ext cx="4567239" cy="1228725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Common legal framework </a:t>
            </a:r>
          </a:p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3"/>
              </a:rPr>
              <a:t>Financing Agreement </a:t>
            </a:r>
          </a:p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3"/>
              </a:rPr>
              <a:t>ENI CBC Programming document </a:t>
            </a:r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4"/>
              </a:rPr>
              <a:t>ENI CBC Implementing rules</a:t>
            </a:r>
          </a:p>
        </p:txBody>
      </p:sp>
      <p:sp>
        <p:nvSpPr>
          <p:cNvPr id="12" name="11 Abrir llave"/>
          <p:cNvSpPr/>
          <p:nvPr/>
        </p:nvSpPr>
        <p:spPr>
          <a:xfrm rot="10800000">
            <a:off x="5098133" y="2660089"/>
            <a:ext cx="1572415" cy="3176121"/>
          </a:xfrm>
          <a:prstGeom prst="leftBrace">
            <a:avLst>
              <a:gd name="adj1" fmla="val 78491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 redondeado"/>
          <p:cNvSpPr/>
          <p:nvPr/>
        </p:nvSpPr>
        <p:spPr>
          <a:xfrm>
            <a:off x="983458" y="3451225"/>
            <a:ext cx="3959227" cy="14224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Project ownership: </a:t>
            </a:r>
            <a:r>
              <a:rPr lang="en-GB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actions shall be jointly developed by the partnership across the borders</a:t>
            </a:r>
          </a:p>
        </p:txBody>
      </p:sp>
    </p:spTree>
    <p:extLst>
      <p:ext uri="{BB962C8B-B14F-4D97-AF65-F5344CB8AC3E}">
        <p14:creationId xmlns:p14="http://schemas.microsoft.com/office/powerpoint/2010/main" val="2554989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Legal framework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10172700" cy="5184051"/>
          </a:xfrm>
        </p:spPr>
        <p:txBody>
          <a:bodyPr>
            <a:noAutofit/>
          </a:bodyPr>
          <a:lstStyle/>
          <a:p>
            <a:r>
              <a:rPr lang="en-GB" dirty="0"/>
              <a:t>Main elements *</a:t>
            </a:r>
            <a:endParaRPr lang="es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3199043" y="1798979"/>
            <a:ext cx="3153571" cy="784977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3"/>
              </a:rPr>
              <a:t>ENI CBC </a:t>
            </a:r>
          </a:p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3"/>
              </a:rPr>
              <a:t>Programming document </a:t>
            </a:r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 </a:t>
            </a:r>
          </a:p>
        </p:txBody>
      </p:sp>
      <p:sp>
        <p:nvSpPr>
          <p:cNvPr id="10" name="9 Elipse"/>
          <p:cNvSpPr/>
          <p:nvPr/>
        </p:nvSpPr>
        <p:spPr>
          <a:xfrm>
            <a:off x="3173411" y="3398670"/>
            <a:ext cx="5724523" cy="109310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Joint operational programmes 2014-2020  </a:t>
            </a:r>
          </a:p>
        </p:txBody>
      </p:sp>
      <p:sp>
        <p:nvSpPr>
          <p:cNvPr id="14" name="13 Llamada ovalada"/>
          <p:cNvSpPr/>
          <p:nvPr/>
        </p:nvSpPr>
        <p:spPr>
          <a:xfrm>
            <a:off x="491572" y="1159690"/>
            <a:ext cx="2823128" cy="1285734"/>
          </a:xfrm>
          <a:prstGeom prst="wedgeEllipseCallout">
            <a:avLst>
              <a:gd name="adj1" fmla="val 55806"/>
              <a:gd name="adj2" fmla="val 18094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Setting up the thematic objectives of ENI  CBC.</a:t>
            </a:r>
          </a:p>
        </p:txBody>
      </p:sp>
      <p:sp>
        <p:nvSpPr>
          <p:cNvPr id="16" name="15 Rectángulo redondeado"/>
          <p:cNvSpPr/>
          <p:nvPr/>
        </p:nvSpPr>
        <p:spPr>
          <a:xfrm>
            <a:off x="6349203" y="1835793"/>
            <a:ext cx="3163098" cy="784977"/>
          </a:xfrm>
          <a:prstGeom prst="roundRect">
            <a:avLst>
              <a:gd name="adj" fmla="val 50000"/>
            </a:avLst>
          </a:prstGeom>
          <a:solidFill>
            <a:schemeClr val="accent5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4"/>
              </a:rPr>
              <a:t>ENI CBC </a:t>
            </a:r>
          </a:p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  <a:hlinkClick r:id="rId4"/>
              </a:rPr>
              <a:t>Implementing rules</a:t>
            </a:r>
          </a:p>
        </p:txBody>
      </p:sp>
      <p:sp>
        <p:nvSpPr>
          <p:cNvPr id="2" name="1 Flecha curvada hacia la izquierda"/>
          <p:cNvSpPr/>
          <p:nvPr/>
        </p:nvSpPr>
        <p:spPr>
          <a:xfrm>
            <a:off x="7000081" y="2747190"/>
            <a:ext cx="744535" cy="71396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16 Flecha curvada hacia la derecha"/>
          <p:cNvSpPr/>
          <p:nvPr/>
        </p:nvSpPr>
        <p:spPr>
          <a:xfrm>
            <a:off x="3800147" y="2724760"/>
            <a:ext cx="746125" cy="78064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9" name="18 Flecha abajo"/>
          <p:cNvSpPr/>
          <p:nvPr/>
        </p:nvSpPr>
        <p:spPr>
          <a:xfrm>
            <a:off x="5740395" y="4614684"/>
            <a:ext cx="336547" cy="376445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 redondeado"/>
          <p:cNvSpPr/>
          <p:nvPr/>
        </p:nvSpPr>
        <p:spPr>
          <a:xfrm>
            <a:off x="3621084" y="5054836"/>
            <a:ext cx="4495800" cy="53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rgbClr val="002060"/>
                </a:solidFill>
                <a:latin typeface="+mj-lt"/>
              </a:rPr>
              <a:t>Call for proposals 2016</a:t>
            </a:r>
            <a:endParaRPr lang="es-ES" sz="20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8" name="17 Llamada ovalada"/>
          <p:cNvSpPr/>
          <p:nvPr/>
        </p:nvSpPr>
        <p:spPr>
          <a:xfrm>
            <a:off x="9207500" y="2257397"/>
            <a:ext cx="2797177" cy="1687825"/>
          </a:xfrm>
          <a:prstGeom prst="wedgeEllipseCallout">
            <a:avLst>
              <a:gd name="adj1" fmla="val -67424"/>
              <a:gd name="adj2" fmla="val -28444"/>
            </a:avLst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Laying down the conditions for the application of the ENI CBC legal framework in Partner Countries .</a:t>
            </a:r>
            <a:endParaRPr lang="en-GB" sz="1600" b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9033165" y="4322601"/>
            <a:ext cx="1977736" cy="99893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National legislation </a:t>
            </a:r>
          </a:p>
        </p:txBody>
      </p:sp>
      <p:sp>
        <p:nvSpPr>
          <p:cNvPr id="5" name="4 Flecha a la derecha con bandas"/>
          <p:cNvSpPr/>
          <p:nvPr/>
        </p:nvSpPr>
        <p:spPr>
          <a:xfrm rot="1395488">
            <a:off x="2676985" y="4655948"/>
            <a:ext cx="951224" cy="5816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Flecha a la derecha con bandas"/>
          <p:cNvSpPr/>
          <p:nvPr/>
        </p:nvSpPr>
        <p:spPr>
          <a:xfrm rot="8553929">
            <a:off x="8275560" y="4937814"/>
            <a:ext cx="644228" cy="5913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1104900" y="5850156"/>
            <a:ext cx="810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strike="sngStrik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 </a:t>
            </a:r>
            <a:r>
              <a:rPr lang="en-GB" b="1" i="1" dirty="0">
                <a:latin typeface="+mj-lt"/>
              </a:rPr>
              <a:t>The completed list of the legal basis of ENI CBC can be found in the Guidelines for Applicants </a:t>
            </a:r>
            <a:endParaRPr lang="es-ES" b="1" i="1" dirty="0">
              <a:latin typeface="+mj-lt"/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838200" y="2724760"/>
            <a:ext cx="2032000" cy="176701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Financing agreements between neighbouring countries and EC</a:t>
            </a:r>
            <a:endParaRPr lang="es-ES" sz="1600" b="1" i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29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ENI CBC: which added value?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312436"/>
            <a:ext cx="9614648" cy="4517985"/>
          </a:xfrm>
        </p:spPr>
        <p:txBody>
          <a:bodyPr>
            <a:noAutofit/>
          </a:bodyPr>
          <a:lstStyle/>
          <a:p>
            <a:r>
              <a:rPr lang="en-GB" dirty="0"/>
              <a:t>Why a ENI CBC programme?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en-GB" sz="2000" b="0" dirty="0"/>
          </a:p>
        </p:txBody>
      </p:sp>
      <p:sp>
        <p:nvSpPr>
          <p:cNvPr id="4" name="Rettangolo 12"/>
          <p:cNvSpPr/>
          <p:nvPr/>
        </p:nvSpPr>
        <p:spPr>
          <a:xfrm>
            <a:off x="1246190" y="3270811"/>
            <a:ext cx="9004300" cy="22351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99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Providing common solutions to common challenges  (whether in the field of health, research and education, transport or sustainable energy) through CBC projects;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Enhancing mutual understanding across the borders through CBC projects;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GB" sz="2000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Opening greater opportunities for people in the border regions through CBC projects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4105277" y="1925134"/>
            <a:ext cx="2841624" cy="1143000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rgbClr val="07147A"/>
                </a:solidFill>
                <a:latin typeface="Century Gothic" charset="0"/>
                <a:ea typeface="Century Gothic" charset="0"/>
                <a:cs typeface="Century Gothic" charset="0"/>
              </a:rPr>
              <a:t>CBC ADDED VALUE </a:t>
            </a:r>
            <a:endParaRPr lang="es-ES" b="1" i="1" dirty="0">
              <a:solidFill>
                <a:srgbClr val="07147A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408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SIM COLOURS">
      <a:dk1>
        <a:srgbClr val="07147A"/>
      </a:dk1>
      <a:lt1>
        <a:srgbClr val="FFFFFF"/>
      </a:lt1>
      <a:dk2>
        <a:srgbClr val="751D70"/>
      </a:dk2>
      <a:lt2>
        <a:srgbClr val="FFFFFF"/>
      </a:lt2>
      <a:accent1>
        <a:srgbClr val="5B9BD5"/>
      </a:accent1>
      <a:accent2>
        <a:srgbClr val="5A1BAD"/>
      </a:accent2>
      <a:accent3>
        <a:srgbClr val="A5A5A5"/>
      </a:accent3>
      <a:accent4>
        <a:srgbClr val="9B66E0"/>
      </a:accent4>
      <a:accent5>
        <a:srgbClr val="4472C4"/>
      </a:accent5>
      <a:accent6>
        <a:srgbClr val="07147A"/>
      </a:accent6>
      <a:hlink>
        <a:srgbClr val="4755C6"/>
      </a:hlink>
      <a:folHlink>
        <a:srgbClr val="42103F"/>
      </a:folHlink>
    </a:clrScheme>
    <a:fontScheme name="Century Gothic-Palatino Linotyp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anchor="b"/>
      <a:lstStyle>
        <a:defPPr>
          <a:defRPr sz="3600" dirty="0" err="1" smtClean="0">
            <a:solidFill>
              <a:srgbClr val="07147A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658</Words>
  <Application>Microsoft Office PowerPoint</Application>
  <PresentationFormat>Pantalla panoràmica</PresentationFormat>
  <Paragraphs>108</Paragraphs>
  <Slides>12</Slides>
  <Notes>12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5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Palatino Linotype</vt:lpstr>
      <vt:lpstr>Wingdings</vt:lpstr>
      <vt:lpstr>Office Theme</vt:lpstr>
      <vt:lpstr>ENI CBC 2014-2020</vt:lpstr>
      <vt:lpstr>Introducing  European Neighbourhood Policy (ENP)</vt:lpstr>
      <vt:lpstr>Presentació del PowerPoint</vt:lpstr>
      <vt:lpstr>Presentació del PowerPoint</vt:lpstr>
      <vt:lpstr>Cross-border cooperation (CBC) under the European Neighbourhood Instrument (ENI)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Let’s start with project development!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Aisling Walsh</dc:creator>
  <cp:lastModifiedBy>Albert Sorrosal</cp:lastModifiedBy>
  <cp:revision>94</cp:revision>
  <dcterms:created xsi:type="dcterms:W3CDTF">2016-05-03T14:42:57Z</dcterms:created>
  <dcterms:modified xsi:type="dcterms:W3CDTF">2017-06-22T09:20:08Z</dcterms:modified>
</cp:coreProperties>
</file>