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256" r:id="rId2"/>
    <p:sldId id="315" r:id="rId3"/>
    <p:sldId id="281" r:id="rId4"/>
    <p:sldId id="268" r:id="rId5"/>
    <p:sldId id="278" r:id="rId6"/>
    <p:sldId id="279" r:id="rId7"/>
    <p:sldId id="277" r:id="rId8"/>
    <p:sldId id="282" r:id="rId9"/>
    <p:sldId id="276" r:id="rId10"/>
    <p:sldId id="275" r:id="rId11"/>
    <p:sldId id="283" r:id="rId12"/>
    <p:sldId id="271" r:id="rId13"/>
    <p:sldId id="274" r:id="rId14"/>
    <p:sldId id="280" r:id="rId15"/>
    <p:sldId id="269" r:id="rId16"/>
    <p:sldId id="270" r:id="rId17"/>
    <p:sldId id="284" r:id="rId18"/>
    <p:sldId id="285" r:id="rId19"/>
    <p:sldId id="286" r:id="rId20"/>
    <p:sldId id="287" r:id="rId21"/>
    <p:sldId id="288" r:id="rId22"/>
    <p:sldId id="289" r:id="rId23"/>
    <p:sldId id="314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20" r:id="rId36"/>
    <p:sldId id="303" r:id="rId37"/>
    <p:sldId id="304" r:id="rId38"/>
    <p:sldId id="305" r:id="rId39"/>
    <p:sldId id="306" r:id="rId40"/>
    <p:sldId id="307" r:id="rId41"/>
    <p:sldId id="308" r:id="rId42"/>
    <p:sldId id="317" r:id="rId43"/>
    <p:sldId id="316" r:id="rId44"/>
    <p:sldId id="318" r:id="rId45"/>
    <p:sldId id="309" r:id="rId46"/>
    <p:sldId id="310" r:id="rId47"/>
    <p:sldId id="311" r:id="rId48"/>
    <p:sldId id="312" r:id="rId49"/>
    <p:sldId id="319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22D"/>
    <a:srgbClr val="2A3D77"/>
    <a:srgbClr val="375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6" autoAdjust="0"/>
    <p:restoredTop sz="93620" autoAdjust="0"/>
  </p:normalViewPr>
  <p:slideViewPr>
    <p:cSldViewPr snapToGrid="0" snapToObjects="1">
      <p:cViewPr>
        <p:scale>
          <a:sx n="96" d="100"/>
          <a:sy n="96" d="100"/>
        </p:scale>
        <p:origin x="-48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673AB-FB61-4DBC-AD2A-A87C175AFBDF}" type="datetimeFigureOut">
              <a:rPr lang="hu-HU" smtClean="0"/>
              <a:t>2017.07.19.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B5D74-7A5B-46E8-96C3-3852F17E5B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3813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C%D0%B8%D1%80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k.wikipedia.org/wiki/%D0%94%D0%BE%D0%B1%D1%80%D0%BE%D0%B1%D1%83%D1%82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 нових кордонів розширеного ЄС зону стабільності </a:t>
            </a:r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Мир"/>
              </a:rPr>
              <a:t>миру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і </a:t>
            </a:r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Добробут"/>
              </a:rPr>
              <a:t>добробуту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шляхом налагодження тісних довготривалих відносин з сусідніми країнами</a:t>
            </a:r>
          </a:p>
          <a:p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тіснішої політичної, економічної, культурної співпраці та взаємодії в галузі безпеки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5D74-7A5B-46E8-96C3-3852F17E5BF3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6387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Координацію процесу програмування здійснював Керуючий орган та Спільний технічний секретаріат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5D74-7A5B-46E8-96C3-3852F17E5BF3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0133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Координацію процесу програмування здійснював Керуючий орган та Спільний технічний секретаріат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5D74-7A5B-46E8-96C3-3852F17E5BF3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5530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854200"/>
            <a:ext cx="8229600" cy="3670300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54998"/>
            <a:ext cx="6662420" cy="648302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rgbClr val="36322D"/>
                </a:solidFill>
                <a:latin typeface="Open Sans"/>
                <a:cs typeface="Open Sans"/>
              </a:defRPr>
            </a:lvl1pPr>
          </a:lstStyle>
          <a:p>
            <a:r>
              <a:rPr lang="x-none" dirty="0"/>
              <a:t>CLICK TO EDIT MASTER TITLE HEADLINE</a:t>
            </a: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1257300"/>
            <a:ext cx="9144000" cy="0"/>
          </a:xfrm>
          <a:prstGeom prst="line">
            <a:avLst/>
          </a:prstGeom>
          <a:ln w="38100">
            <a:solidFill>
              <a:srgbClr val="3751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HUSKROUA ENI logo_final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7447" y="273435"/>
            <a:ext cx="1538709" cy="964665"/>
          </a:xfrm>
          <a:prstGeom prst="rect">
            <a:avLst/>
          </a:prstGeom>
        </p:spPr>
      </p:pic>
      <p:pic>
        <p:nvPicPr>
          <p:cNvPr id="11" name="Picture 10" descr="eu_zaszlo.jpg">
            <a:extLst>
              <a:ext uri="{FF2B5EF4-FFF2-40B4-BE49-F238E27FC236}">
                <a16:creationId xmlns:a16="http://schemas.microsoft.com/office/drawing/2014/main" xmlns="" id="{2F8EBB2A-2F03-4721-93AD-EC3763F502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075144"/>
            <a:ext cx="827558" cy="5486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FBBF147-5183-4EC3-BF06-68C233ACC640}"/>
              </a:ext>
            </a:extLst>
          </p:cNvPr>
          <p:cNvSpPr txBox="1"/>
          <p:nvPr userDrawn="1"/>
        </p:nvSpPr>
        <p:spPr>
          <a:xfrm>
            <a:off x="1405996" y="6028889"/>
            <a:ext cx="168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Фінансується Європейським Союзом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11782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USKROUA ENI logo_final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562728" y="1540413"/>
            <a:ext cx="1993143" cy="13897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444500" y="4206876"/>
            <a:ext cx="8229600" cy="542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37518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000" b="0" dirty="0">
                <a:solidFill>
                  <a:srgbClr val="36322D"/>
                </a:solidFill>
                <a:latin typeface="Open Sans"/>
                <a:cs typeface="Open Sans"/>
              </a:rPr>
              <a:t>БЕЗ КОРДОНІВ </a:t>
            </a:r>
            <a:endParaRPr lang="en-US" sz="3000" b="0" dirty="0">
              <a:solidFill>
                <a:srgbClr val="36322D"/>
              </a:solidFill>
              <a:latin typeface="Open Sans"/>
              <a:cs typeface="Open San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4991100"/>
            <a:ext cx="8432800" cy="1498600"/>
          </a:xfrm>
        </p:spPr>
        <p:txBody>
          <a:bodyPr>
            <a:noAutofit/>
          </a:bodyPr>
          <a:lstStyle>
            <a:lvl1pPr>
              <a:defRPr sz="20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defRPr>
            </a:lvl1pPr>
          </a:lstStyle>
          <a:p>
            <a:r>
              <a:rPr lang="x-none" dirty="0"/>
              <a:t>Click to edit content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44500" y="3660776"/>
            <a:ext cx="82296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37518A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uk-UA" dirty="0"/>
              <a:t>ПАРТНЕРСТВО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320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</a:lstStyle>
          <a:p>
            <a:fld id="{A1F446A8-166A-184F-9EA0-9CC0B0A140EC}" type="datetimeFigureOut">
              <a:rPr lang="en-US" smtClean="0"/>
              <a:pPr/>
              <a:t>19-Jul-17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</a:lstStyle>
          <a:p>
            <a:fld id="{C2F5562A-276F-D148-AE3C-C3504F745D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8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Open Sans"/>
          <a:ea typeface="+mj-ea"/>
          <a:cs typeface="Open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Open Sans"/>
          <a:ea typeface="+mn-ea"/>
          <a:cs typeface="Open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Open Sans"/>
          <a:ea typeface="+mn-ea"/>
          <a:cs typeface="Open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Open Sans"/>
          <a:ea typeface="+mn-ea"/>
          <a:cs typeface="Open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Open Sans"/>
          <a:ea typeface="+mn-ea"/>
          <a:cs typeface="Open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Open Sans"/>
          <a:ea typeface="+mn-ea"/>
          <a:cs typeface="Open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650331"/>
          </a:xfrm>
          <a:prstGeom prst="rect">
            <a:avLst/>
          </a:prstGeom>
          <a:solidFill>
            <a:srgbClr val="2A3D7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949" y="296541"/>
            <a:ext cx="5615396" cy="1019161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uk-UA" sz="1800" dirty="0">
                <a:solidFill>
                  <a:schemeClr val="bg1"/>
                </a:solidFill>
              </a:rPr>
              <a:t>Програма транскордонного співробітництва 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uk-UA" sz="1800" b="1" dirty="0">
                <a:solidFill>
                  <a:schemeClr val="bg1"/>
                </a:solidFill>
                <a:latin typeface="Open Sans"/>
                <a:cs typeface="Open Sans"/>
              </a:rPr>
              <a:t/>
            </a:r>
            <a:br>
              <a:rPr lang="uk-UA" sz="1800" b="1" dirty="0">
                <a:solidFill>
                  <a:schemeClr val="bg1"/>
                </a:solidFill>
                <a:latin typeface="Open Sans"/>
                <a:cs typeface="Open Sans"/>
              </a:rPr>
            </a:br>
            <a:r>
              <a:rPr lang="uk-UA" sz="1800" dirty="0">
                <a:solidFill>
                  <a:schemeClr val="bg1"/>
                </a:solidFill>
              </a:rPr>
              <a:t>Європейського інструменту сусідства</a:t>
            </a:r>
            <a:r>
              <a:rPr lang="uk-UA" sz="1800" b="1" dirty="0">
                <a:solidFill>
                  <a:schemeClr val="bg1"/>
                </a:solidFill>
                <a:latin typeface="Open Sans"/>
                <a:cs typeface="Open Sans"/>
              </a:rPr>
              <a:t/>
            </a:r>
            <a:br>
              <a:rPr lang="uk-UA" sz="1800" b="1" dirty="0">
                <a:solidFill>
                  <a:schemeClr val="bg1"/>
                </a:solidFill>
                <a:latin typeface="Open Sans"/>
                <a:cs typeface="Open Sans"/>
              </a:rPr>
            </a:br>
            <a:r>
              <a:rPr lang="uk-UA" sz="1800" dirty="0">
                <a:solidFill>
                  <a:schemeClr val="bg1"/>
                </a:solidFill>
              </a:rPr>
              <a:t>Угорщина-Словаччина-Румунія-Україна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Open Sans"/>
                <a:cs typeface="Open Sans"/>
              </a:rPr>
              <a:t>2014-2020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40786"/>
            <a:ext cx="9144000" cy="440137"/>
          </a:xfrm>
        </p:spPr>
        <p:txBody>
          <a:bodyPr>
            <a:normAutofit/>
          </a:bodyPr>
          <a:lstStyle/>
          <a:p>
            <a:pPr algn="ctr"/>
            <a:r>
              <a:rPr lang="uk-UA" sz="1600" dirty="0">
                <a:solidFill>
                  <a:srgbClr val="2A3D77"/>
                </a:solidFill>
              </a:rPr>
              <a:t>ПАРТНЕРСТВО</a:t>
            </a:r>
            <a:r>
              <a:rPr lang="uk-UA" sz="1600" dirty="0"/>
              <a:t> БЕЗ КОРДОНІВ</a:t>
            </a:r>
            <a:endParaRPr lang="en-US" sz="1600" dirty="0">
              <a:solidFill>
                <a:srgbClr val="36322D"/>
              </a:solidFill>
              <a:latin typeface="Open Sans"/>
              <a:cs typeface="Open Sans"/>
            </a:endParaRPr>
          </a:p>
        </p:txBody>
      </p:sp>
      <p:pic>
        <p:nvPicPr>
          <p:cNvPr id="4" name="Picture 3" descr="ppt_im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50331"/>
            <a:ext cx="9144000" cy="151447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HUSKROUA ENI logo_final_whit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72" y="208019"/>
            <a:ext cx="1096677" cy="1181036"/>
          </a:xfrm>
          <a:prstGeom prst="rect">
            <a:avLst/>
          </a:prstGeom>
        </p:spPr>
      </p:pic>
      <p:pic>
        <p:nvPicPr>
          <p:cNvPr id="10" name="Picture 9" descr="project_details@3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8849" y="5375513"/>
            <a:ext cx="440267" cy="393700"/>
          </a:xfrm>
          <a:prstGeom prst="rect">
            <a:avLst/>
          </a:prstGeom>
        </p:spPr>
      </p:pic>
      <p:pic>
        <p:nvPicPr>
          <p:cNvPr id="11" name="Picture 10" descr="ppt_headlin@3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8849" y="4758274"/>
            <a:ext cx="440267" cy="440267"/>
          </a:xfrm>
          <a:prstGeom prst="rect">
            <a:avLst/>
          </a:prstGeom>
        </p:spPr>
      </p:pic>
      <p:pic>
        <p:nvPicPr>
          <p:cNvPr id="12" name="Picture 11" descr="hands@3x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6149" y="4067556"/>
            <a:ext cx="465667" cy="4233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31866" y="3977912"/>
            <a:ext cx="57822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solidFill>
                  <a:srgbClr val="36322D"/>
                </a:solidFill>
                <a:latin typeface="Open Sans"/>
                <a:cs typeface="Open Sans"/>
              </a:rPr>
              <a:t>Інформаційний день</a:t>
            </a:r>
            <a:endParaRPr lang="en-US" sz="1600" dirty="0">
              <a:solidFill>
                <a:srgbClr val="36322D"/>
              </a:solidFill>
              <a:latin typeface="Open Sans"/>
              <a:cs typeface="Open Sans"/>
            </a:endParaRPr>
          </a:p>
          <a:p>
            <a:r>
              <a:rPr lang="uk-UA" sz="1600" dirty="0">
                <a:solidFill>
                  <a:srgbClr val="36322D"/>
                </a:solidFill>
                <a:latin typeface="Open Sans"/>
                <a:cs typeface="Open Sans"/>
              </a:rPr>
              <a:t>Івано-</a:t>
            </a:r>
            <a:r>
              <a:rPr lang="uk-UA" sz="1600" dirty="0" err="1">
                <a:solidFill>
                  <a:srgbClr val="36322D"/>
                </a:solidFill>
                <a:latin typeface="Open Sans"/>
                <a:cs typeface="Open Sans"/>
              </a:rPr>
              <a:t>Франківск</a:t>
            </a:r>
            <a:r>
              <a:rPr lang="en-US" sz="1600" dirty="0">
                <a:solidFill>
                  <a:srgbClr val="36322D"/>
                </a:solidFill>
                <a:latin typeface="Open Sans"/>
                <a:cs typeface="Open Sans"/>
              </a:rPr>
              <a:t> | </a:t>
            </a:r>
            <a:r>
              <a:rPr lang="uk-UA" sz="1600" dirty="0">
                <a:solidFill>
                  <a:srgbClr val="36322D"/>
                </a:solidFill>
                <a:latin typeface="Open Sans"/>
                <a:cs typeface="Open Sans"/>
              </a:rPr>
              <a:t>29</a:t>
            </a:r>
            <a:r>
              <a:rPr lang="en-US" sz="1600" dirty="0">
                <a:solidFill>
                  <a:srgbClr val="36322D"/>
                </a:solidFill>
                <a:latin typeface="Open Sans"/>
                <a:cs typeface="Open Sans"/>
              </a:rPr>
              <a:t> </a:t>
            </a:r>
            <a:r>
              <a:rPr lang="uk-UA" sz="1600" dirty="0">
                <a:solidFill>
                  <a:srgbClr val="36322D"/>
                </a:solidFill>
                <a:latin typeface="Open Sans"/>
                <a:cs typeface="Open Sans"/>
              </a:rPr>
              <a:t>червня 2017р.</a:t>
            </a:r>
            <a:endParaRPr lang="en-US" sz="1600" dirty="0">
              <a:solidFill>
                <a:srgbClr val="36322D"/>
              </a:solidFill>
              <a:latin typeface="Open Sans"/>
              <a:cs typeface="Open San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31866" y="5425237"/>
            <a:ext cx="5782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solidFill>
                  <a:srgbClr val="36322D"/>
                </a:solidFill>
                <a:latin typeface="Open Sans"/>
                <a:cs typeface="Open Sans"/>
              </a:rPr>
              <a:t>Сергій </a:t>
            </a:r>
            <a:r>
              <a:rPr lang="uk-UA" sz="1600" dirty="0" err="1">
                <a:solidFill>
                  <a:srgbClr val="36322D"/>
                </a:solidFill>
                <a:latin typeface="Open Sans"/>
                <a:cs typeface="Open Sans"/>
              </a:rPr>
              <a:t>Замар</a:t>
            </a:r>
            <a:r>
              <a:rPr lang="uk-UA" sz="1600" dirty="0">
                <a:solidFill>
                  <a:srgbClr val="36322D"/>
                </a:solidFill>
                <a:latin typeface="Open Sans"/>
                <a:cs typeface="Open Sans"/>
              </a:rPr>
              <a:t>, програмний менеджер СТС</a:t>
            </a:r>
            <a:endParaRPr lang="en-US" sz="1600" dirty="0">
              <a:solidFill>
                <a:srgbClr val="36322D"/>
              </a:solidFill>
              <a:latin typeface="Open Sans"/>
              <a:cs typeface="Open San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2FCA861-401E-49B2-9F82-943B17CBBB50}"/>
              </a:ext>
            </a:extLst>
          </p:cNvPr>
          <p:cNvSpPr txBox="1"/>
          <p:nvPr/>
        </p:nvSpPr>
        <p:spPr>
          <a:xfrm>
            <a:off x="2231865" y="4646738"/>
            <a:ext cx="5782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solidFill>
                  <a:srgbClr val="36322D"/>
                </a:solidFill>
                <a:latin typeface="Open Sans"/>
                <a:cs typeface="Open Sans"/>
              </a:rPr>
              <a:t>Презентація програми та другого конкурсу проектних заявок на грант</a:t>
            </a:r>
          </a:p>
        </p:txBody>
      </p:sp>
    </p:spTree>
    <p:extLst>
      <p:ext uri="{BB962C8B-B14F-4D97-AF65-F5344CB8AC3E}">
        <p14:creationId xmlns:p14="http://schemas.microsoft.com/office/powerpoint/2010/main" val="1397875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Програмний період 2014-2020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46276" y="1998921"/>
            <a:ext cx="2222204" cy="13184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/>
              <a:t>Нові програмні органи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381131" y="1998920"/>
            <a:ext cx="2222204" cy="13184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/>
              <a:t>Підвищена відповідальність країн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879783" y="1998919"/>
            <a:ext cx="2222204" cy="13184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/>
              <a:t>ПРАГу немає = нові правила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169021" y="3625703"/>
            <a:ext cx="2222204" cy="13184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Підвищена увага до комунікації і капіталізації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4593244" y="3625702"/>
            <a:ext cx="2222204" cy="13184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/>
              <a:t>Підвищені обов'язки КО/СТС</a:t>
            </a:r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91A2924-64B8-4864-B62B-90F2A9AD7BC1}"/>
              </a:ext>
            </a:extLst>
          </p:cNvPr>
          <p:cNvSpPr/>
          <p:nvPr/>
        </p:nvSpPr>
        <p:spPr>
          <a:xfrm>
            <a:off x="743639" y="5252484"/>
            <a:ext cx="7860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Нові органи (контрольний контактний офіс, орган аудиту/група аудиторів) призначаються в кожній країні-учасниці</a:t>
            </a:r>
          </a:p>
        </p:txBody>
      </p:sp>
    </p:spTree>
    <p:extLst>
      <p:ext uri="{BB962C8B-B14F-4D97-AF65-F5344CB8AC3E}">
        <p14:creationId xmlns:p14="http://schemas.microsoft.com/office/powerpoint/2010/main" val="688682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Розробка протягом 2014-2015р. під керівництвом та контролем Спільної групи планування на основі Регламенту 897/2014</a:t>
            </a:r>
          </a:p>
          <a:p>
            <a:r>
              <a:rPr lang="uk-UA" dirty="0"/>
              <a:t>Програмний документ (СОП) затверджений Єврокомісією 17 грудня 2015р. Рішенням </a:t>
            </a:r>
            <a:r>
              <a:rPr lang="en-GB" dirty="0"/>
              <a:t>C(2015)9180 </a:t>
            </a:r>
            <a:r>
              <a:rPr lang="uk-UA" dirty="0"/>
              <a:t>з загальним </a:t>
            </a:r>
            <a:r>
              <a:rPr lang="ru-RU" dirty="0"/>
              <a:t>бюджетом в </a:t>
            </a:r>
            <a:r>
              <a:rPr lang="uk-UA" dirty="0"/>
              <a:t>понад</a:t>
            </a:r>
            <a:r>
              <a:rPr lang="ru-RU" dirty="0"/>
              <a:t> 81 млн. </a:t>
            </a:r>
            <a:r>
              <a:rPr lang="uk-UA" dirty="0"/>
              <a:t>євро (90%+10%)</a:t>
            </a:r>
          </a:p>
          <a:p>
            <a:r>
              <a:rPr lang="uk-UA" dirty="0"/>
              <a:t>Програмна територія: 10 основних та додаткових областей</a:t>
            </a:r>
            <a:r>
              <a:rPr lang="en-US" dirty="0"/>
              <a:t>/</a:t>
            </a:r>
            <a:r>
              <a:rPr lang="uk-UA" dirty="0"/>
              <a:t>регіонів, та 7 національних і регіональних столиць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Угорщина-Словаччина-Румунія-Україна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544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66040" y="1854200"/>
            <a:ext cx="7157546" cy="4392364"/>
          </a:xfrm>
        </p:spPr>
        <p:txBody>
          <a:bodyPr>
            <a:normAutofit fontScale="92500"/>
          </a:bodyPr>
          <a:lstStyle/>
          <a:p>
            <a:r>
              <a:rPr lang="uk-UA" dirty="0"/>
              <a:t>Розвиток місцевої культури та історії в поєднанні з функціями туризму</a:t>
            </a:r>
          </a:p>
          <a:p>
            <a:r>
              <a:rPr lang="uk-UA" dirty="0"/>
              <a:t>Стале використання навколишнього </a:t>
            </a:r>
            <a:br>
              <a:rPr lang="uk-UA" dirty="0"/>
            </a:br>
            <a:r>
              <a:rPr lang="uk-UA" dirty="0"/>
              <a:t>середовища </a:t>
            </a:r>
          </a:p>
          <a:p>
            <a:r>
              <a:rPr lang="uk-UA" dirty="0"/>
              <a:t>Розвиток транспортної інфраструктури для покращення мобільності людей і товарів</a:t>
            </a:r>
          </a:p>
          <a:p>
            <a:r>
              <a:rPr lang="uk-UA" dirty="0"/>
              <a:t>Розвиток інфраструктурі для ІКТ та поширення інформації</a:t>
            </a:r>
          </a:p>
          <a:p>
            <a:r>
              <a:rPr lang="uk-UA" dirty="0"/>
              <a:t>Попередження природних та штучних катастроф, а також спільних заходів у надзвичайних ситуаціях</a:t>
            </a:r>
          </a:p>
          <a:p>
            <a:r>
              <a:rPr lang="uk-UA" dirty="0"/>
              <a:t>Підтримка розвитку здоров’я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uk-UA" dirty="0"/>
              <a:t>Пріоритети програми </a:t>
            </a:r>
            <a:endParaRPr lang="en-US" dirty="0"/>
          </a:p>
        </p:txBody>
      </p:sp>
      <p:pic>
        <p:nvPicPr>
          <p:cNvPr id="6" name="Picture 2" descr="C:\Users\roxanadamian\Desktop\culture white 1.png">
            <a:extLst>
              <a:ext uri="{FF2B5EF4-FFF2-40B4-BE49-F238E27FC236}">
                <a16:creationId xmlns:a16="http://schemas.microsoft.com/office/drawing/2014/main" xmlns="" id="{7A9F3438-5AEE-418A-A04F-69D9FAD71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28" y="2057745"/>
            <a:ext cx="915986" cy="91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roxanadamian\Desktop\environment white 1.png">
            <a:extLst>
              <a:ext uri="{FF2B5EF4-FFF2-40B4-BE49-F238E27FC236}">
                <a16:creationId xmlns:a16="http://schemas.microsoft.com/office/drawing/2014/main" xmlns="" id="{9BE88340-E7F9-40DB-BE10-74DF317BB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19949"/>
            <a:ext cx="924042" cy="91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roxanadamian\Desktop\transport white 1.png">
            <a:extLst>
              <a:ext uri="{FF2B5EF4-FFF2-40B4-BE49-F238E27FC236}">
                <a16:creationId xmlns:a16="http://schemas.microsoft.com/office/drawing/2014/main" xmlns="" id="{DE8234AF-4193-4D2D-B190-DF16DE5EE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0" y="3976812"/>
            <a:ext cx="912814" cy="89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roxanadamian\Desktop\health white 1.png">
            <a:extLst>
              <a:ext uri="{FF2B5EF4-FFF2-40B4-BE49-F238E27FC236}">
                <a16:creationId xmlns:a16="http://schemas.microsoft.com/office/drawing/2014/main" xmlns="" id="{06BF5EFC-D0F8-4CDD-A942-6C8B24785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28" y="4910663"/>
            <a:ext cx="915986" cy="9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664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Кожному пріоритету відповідає очікуваний результат, важливо при розробці проекту (р. </a:t>
            </a:r>
            <a:r>
              <a:rPr lang="en-GB" dirty="0"/>
              <a:t>4.6</a:t>
            </a:r>
            <a:r>
              <a:rPr lang="uk-UA" dirty="0"/>
              <a:t> СОП)</a:t>
            </a:r>
          </a:p>
          <a:p>
            <a:r>
              <a:rPr lang="uk-UA" dirty="0"/>
              <a:t>Чіткі індикатори кінцевих та проміжних результатів проектів та програми </a:t>
            </a:r>
          </a:p>
          <a:p>
            <a:r>
              <a:rPr lang="uk-UA" dirty="0"/>
              <a:t>Кожному пріоритету відповідають кілька індикаторів кінцевих та проміжних результатів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Очікувані результати та індикатори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664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Опис систем управління і контролю визначає і врегульовує процеси і процедури, розподіл функцій органів, що беруть участь в управлінні і контролі програми (короткий опис в р. </a:t>
            </a:r>
            <a:r>
              <a:rPr lang="en-GB" dirty="0"/>
              <a:t>6.1</a:t>
            </a:r>
            <a:r>
              <a:rPr lang="uk-UA" dirty="0"/>
              <a:t> СОП)</a:t>
            </a:r>
          </a:p>
          <a:p>
            <a:r>
              <a:rPr lang="uk-UA" dirty="0"/>
              <a:t>Процедури відбору проектів, укладання контрактів, систему перевірки витрат, моніторингу та оцінювання, вимоги до комунікації  в р. 6.2 СОП</a:t>
            </a:r>
          </a:p>
          <a:p>
            <a:r>
              <a:rPr lang="uk-UA" dirty="0"/>
              <a:t>Програма реалізується через конкурси проектних заявок на грант</a:t>
            </a:r>
          </a:p>
          <a:p>
            <a:endParaRPr lang="uk-U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Реалізація програми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243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Система управління програми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23015" y="1403498"/>
            <a:ext cx="7868092" cy="50929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88018" y="3280141"/>
            <a:ext cx="4295553" cy="299838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15809" y="3492794"/>
            <a:ext cx="903767" cy="5422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/>
              <a:t>Гол. бенефіціар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5284381" y="4183911"/>
            <a:ext cx="717696" cy="5422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/>
              <a:t>Бенефіціар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4308845" y="4183908"/>
            <a:ext cx="717696" cy="5422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/>
              <a:t>Бенефіціар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3341283" y="4162642"/>
            <a:ext cx="717696" cy="5422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/>
              <a:t>Бенефіціар</a:t>
            </a:r>
            <a:endParaRPr lang="en-US" sz="1200" dirty="0"/>
          </a:p>
        </p:txBody>
      </p:sp>
      <p:sp>
        <p:nvSpPr>
          <p:cNvPr id="13" name="Oval 12"/>
          <p:cNvSpPr/>
          <p:nvPr/>
        </p:nvSpPr>
        <p:spPr>
          <a:xfrm>
            <a:off x="3341283" y="4784651"/>
            <a:ext cx="659218" cy="60605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/>
              <a:t>Аудитор</a:t>
            </a:r>
            <a:endParaRPr lang="en-US" sz="1000" dirty="0"/>
          </a:p>
        </p:txBody>
      </p:sp>
      <p:sp>
        <p:nvSpPr>
          <p:cNvPr id="14" name="Oval 13"/>
          <p:cNvSpPr/>
          <p:nvPr/>
        </p:nvSpPr>
        <p:spPr>
          <a:xfrm>
            <a:off x="4338084" y="4837813"/>
            <a:ext cx="659218" cy="60605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/>
              <a:t>Аудитор</a:t>
            </a:r>
            <a:endParaRPr lang="en-US" sz="1000" dirty="0"/>
          </a:p>
        </p:txBody>
      </p:sp>
      <p:sp>
        <p:nvSpPr>
          <p:cNvPr id="15" name="Oval 14"/>
          <p:cNvSpPr/>
          <p:nvPr/>
        </p:nvSpPr>
        <p:spPr>
          <a:xfrm>
            <a:off x="5305646" y="4784651"/>
            <a:ext cx="659218" cy="60605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/>
              <a:t>Аудитор</a:t>
            </a:r>
            <a:endParaRPr lang="en-US" sz="1000" dirty="0"/>
          </a:p>
        </p:txBody>
      </p:sp>
      <p:sp>
        <p:nvSpPr>
          <p:cNvPr id="16" name="Rectangle 15"/>
          <p:cNvSpPr/>
          <p:nvPr/>
        </p:nvSpPr>
        <p:spPr>
          <a:xfrm>
            <a:off x="3567222" y="5481079"/>
            <a:ext cx="2158409" cy="5582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/>
              <a:t>ЦІЛЬОВІ ГРУПИ / КІНЦЕВІ БЕНЕФІЦІАРИ</a:t>
            </a:r>
            <a:endParaRPr lang="en-US" sz="1400" b="1" dirty="0"/>
          </a:p>
        </p:txBody>
      </p:sp>
      <p:sp>
        <p:nvSpPr>
          <p:cNvPr id="17" name="Rectangle 16"/>
          <p:cNvSpPr/>
          <p:nvPr/>
        </p:nvSpPr>
        <p:spPr>
          <a:xfrm>
            <a:off x="2796363" y="4295553"/>
            <a:ext cx="425302" cy="11483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dirty="0"/>
              <a:t>Проект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381693" y="144409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Стратегічні рішення, </a:t>
            </a:r>
            <a:r>
              <a:rPr lang="uk-UA" dirty="0">
                <a:solidFill>
                  <a:schemeClr val="bg1"/>
                </a:solidFill>
              </a:rPr>
              <a:t/>
            </a:r>
            <a:br>
              <a:rPr lang="uk-UA" dirty="0">
                <a:solidFill>
                  <a:schemeClr val="bg1"/>
                </a:solidFill>
              </a:rPr>
            </a:br>
            <a:r>
              <a:rPr lang="uk-UA" dirty="0">
                <a:solidFill>
                  <a:schemeClr val="bg1"/>
                </a:solidFill>
              </a:rPr>
              <a:t>реалізація </a:t>
            </a:r>
            <a:r>
              <a:rPr lang="en-US" dirty="0">
                <a:solidFill>
                  <a:schemeClr val="bg1"/>
                </a:solidFill>
              </a:rPr>
              <a:t>і моніторинг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08845" y="2336623"/>
            <a:ext cx="63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СМК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18318" y="2812280"/>
            <a:ext cx="456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КО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808526" y="2996946"/>
            <a:ext cx="537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СТС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96363" y="2910809"/>
            <a:ext cx="581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ККО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70283" y="4295553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НО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69334" y="4293040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НО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19620" y="4956175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БО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75870" y="4978843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БО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3975" y="1403498"/>
            <a:ext cx="1721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Інші програми ТКС ЄІС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53975" y="2013735"/>
            <a:ext cx="1721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Інші </a:t>
            </a:r>
            <a:br>
              <a:rPr lang="uk-UA" dirty="0"/>
            </a:br>
            <a:r>
              <a:rPr lang="uk-UA" dirty="0"/>
              <a:t>ініціативи </a:t>
            </a:r>
            <a:br>
              <a:rPr lang="uk-UA" dirty="0"/>
            </a:br>
            <a:r>
              <a:rPr lang="uk-UA" dirty="0"/>
              <a:t>ЄС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7231504" y="1420593"/>
            <a:ext cx="1359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Єврокомісія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7509945" y="2152234"/>
            <a:ext cx="1499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Технічна допомога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8259601" y="1789925"/>
            <a:ext cx="748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Аудит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664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Індикативний план впровадження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06771610-4D94-4279-B6B0-A14808F7C9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538926"/>
              </p:ext>
            </p:extLst>
          </p:nvPr>
        </p:nvGraphicFramePr>
        <p:xfrm>
          <a:off x="457200" y="1672423"/>
          <a:ext cx="8235107" cy="3651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9219">
                  <a:extLst>
                    <a:ext uri="{9D8B030D-6E8A-4147-A177-3AD203B41FA5}">
                      <a16:colId xmlns:a16="http://schemas.microsoft.com/office/drawing/2014/main" xmlns="" val="625261177"/>
                    </a:ext>
                  </a:extLst>
                </a:gridCol>
                <a:gridCol w="725736">
                  <a:extLst>
                    <a:ext uri="{9D8B030D-6E8A-4147-A177-3AD203B41FA5}">
                      <a16:colId xmlns:a16="http://schemas.microsoft.com/office/drawing/2014/main" xmlns="" val="531704884"/>
                    </a:ext>
                  </a:extLst>
                </a:gridCol>
                <a:gridCol w="725736">
                  <a:extLst>
                    <a:ext uri="{9D8B030D-6E8A-4147-A177-3AD203B41FA5}">
                      <a16:colId xmlns:a16="http://schemas.microsoft.com/office/drawing/2014/main" xmlns="" val="504971291"/>
                    </a:ext>
                  </a:extLst>
                </a:gridCol>
                <a:gridCol w="725736">
                  <a:extLst>
                    <a:ext uri="{9D8B030D-6E8A-4147-A177-3AD203B41FA5}">
                      <a16:colId xmlns:a16="http://schemas.microsoft.com/office/drawing/2014/main" xmlns="" val="1744363257"/>
                    </a:ext>
                  </a:extLst>
                </a:gridCol>
                <a:gridCol w="725736">
                  <a:extLst>
                    <a:ext uri="{9D8B030D-6E8A-4147-A177-3AD203B41FA5}">
                      <a16:colId xmlns:a16="http://schemas.microsoft.com/office/drawing/2014/main" xmlns="" val="88593496"/>
                    </a:ext>
                  </a:extLst>
                </a:gridCol>
                <a:gridCol w="725736">
                  <a:extLst>
                    <a:ext uri="{9D8B030D-6E8A-4147-A177-3AD203B41FA5}">
                      <a16:colId xmlns:a16="http://schemas.microsoft.com/office/drawing/2014/main" xmlns="" val="3472790444"/>
                    </a:ext>
                  </a:extLst>
                </a:gridCol>
                <a:gridCol w="725736">
                  <a:extLst>
                    <a:ext uri="{9D8B030D-6E8A-4147-A177-3AD203B41FA5}">
                      <a16:colId xmlns:a16="http://schemas.microsoft.com/office/drawing/2014/main" xmlns="" val="2442553339"/>
                    </a:ext>
                  </a:extLst>
                </a:gridCol>
                <a:gridCol w="725736">
                  <a:extLst>
                    <a:ext uri="{9D8B030D-6E8A-4147-A177-3AD203B41FA5}">
                      <a16:colId xmlns:a16="http://schemas.microsoft.com/office/drawing/2014/main" xmlns="" val="776765456"/>
                    </a:ext>
                  </a:extLst>
                </a:gridCol>
                <a:gridCol w="725736">
                  <a:extLst>
                    <a:ext uri="{9D8B030D-6E8A-4147-A177-3AD203B41FA5}">
                      <a16:colId xmlns:a16="http://schemas.microsoft.com/office/drawing/2014/main" xmlns="" val="1260573922"/>
                    </a:ext>
                  </a:extLst>
                </a:gridCol>
              </a:tblGrid>
              <a:tr h="3523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2017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2018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2019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2020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2021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2022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2023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2024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288314"/>
                  </a:ext>
                </a:extLst>
              </a:tr>
              <a:tr h="657076">
                <a:tc>
                  <a:txBody>
                    <a:bodyPr/>
                    <a:lstStyle/>
                    <a:p>
                      <a:r>
                        <a:rPr lang="uk-UA" dirty="0"/>
                        <a:t>Оголошення конкурсів проектних заявок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40570866"/>
                  </a:ext>
                </a:extLst>
              </a:tr>
              <a:tr h="657076">
                <a:tc>
                  <a:txBody>
                    <a:bodyPr/>
                    <a:lstStyle/>
                    <a:p>
                      <a:r>
                        <a:rPr lang="uk-UA" dirty="0"/>
                        <a:t>Оцінка і оголошення переможців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95770724"/>
                  </a:ext>
                </a:extLst>
              </a:tr>
              <a:tr h="657076">
                <a:tc>
                  <a:txBody>
                    <a:bodyPr/>
                    <a:lstStyle/>
                    <a:p>
                      <a:r>
                        <a:rPr lang="uk-UA" dirty="0"/>
                        <a:t>Підписання грантових угод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12779699"/>
                  </a:ext>
                </a:extLst>
              </a:tr>
              <a:tr h="657076">
                <a:tc>
                  <a:txBody>
                    <a:bodyPr/>
                    <a:lstStyle/>
                    <a:p>
                      <a:r>
                        <a:rPr lang="uk-UA" dirty="0"/>
                        <a:t>Реалізація проектів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92326541"/>
                  </a:ext>
                </a:extLst>
              </a:tr>
              <a:tr h="657076">
                <a:tc>
                  <a:txBody>
                    <a:bodyPr/>
                    <a:lstStyle/>
                    <a:p>
                      <a:r>
                        <a:rPr lang="uk-UA" dirty="0"/>
                        <a:t>Закриття програми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62697780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5969654-BD17-4594-8352-002E2B3BD9A7}"/>
              </a:ext>
            </a:extLst>
          </p:cNvPr>
          <p:cNvSpPr/>
          <p:nvPr/>
        </p:nvSpPr>
        <p:spPr>
          <a:xfrm>
            <a:off x="457199" y="5415943"/>
            <a:ext cx="8235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Усі грантові угоди підписуються до 31 грудня 2021р., всі проектні заходи закінчуються 31 грудня 2022р. Програма закінчується 31 грудня 2024р.</a:t>
            </a:r>
          </a:p>
        </p:txBody>
      </p:sp>
    </p:spTree>
    <p:extLst>
      <p:ext uri="{BB962C8B-B14F-4D97-AF65-F5344CB8AC3E}">
        <p14:creationId xmlns:p14="http://schemas.microsoft.com/office/powerpoint/2010/main" val="2319664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3095740"/>
            <a:ext cx="8229600" cy="2428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400" dirty="0"/>
              <a:t>Другій </a:t>
            </a:r>
            <a:r>
              <a:rPr lang="ru-RU" sz="4400" dirty="0"/>
              <a:t>конкурс </a:t>
            </a:r>
            <a:r>
              <a:rPr lang="uk-UA" sz="4400" dirty="0"/>
              <a:t>проектних</a:t>
            </a:r>
            <a:r>
              <a:rPr lang="ru-RU" sz="4400" dirty="0"/>
              <a:t> заявок: </a:t>
            </a:r>
            <a:r>
              <a:rPr lang="uk-UA" sz="4400" dirty="0"/>
              <a:t>прийнятність та інші питання </a:t>
            </a:r>
          </a:p>
        </p:txBody>
      </p:sp>
    </p:spTree>
    <p:extLst>
      <p:ext uri="{BB962C8B-B14F-4D97-AF65-F5344CB8AC3E}">
        <p14:creationId xmlns:p14="http://schemas.microsoft.com/office/powerpoint/2010/main" val="3578423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854199"/>
            <a:ext cx="8229600" cy="4021083"/>
          </a:xfrm>
        </p:spPr>
        <p:txBody>
          <a:bodyPr>
            <a:normAutofit/>
          </a:bodyPr>
          <a:lstStyle/>
          <a:p>
            <a:r>
              <a:rPr lang="uk-UA" dirty="0"/>
              <a:t>Відкритий 17 травня 2017р. для фінансування звичайних  проектів (інфраструктурні, м'які з інфраструктурним компонентом або м’які)</a:t>
            </a:r>
          </a:p>
          <a:p>
            <a:r>
              <a:rPr lang="uk-UA" dirty="0"/>
              <a:t>Доступний обсяг фінансування 22 млн. євро на 6 пріоритетів </a:t>
            </a:r>
            <a:r>
              <a:rPr lang="en-US" dirty="0"/>
              <a:t>(</a:t>
            </a:r>
            <a:r>
              <a:rPr lang="uk-UA" dirty="0"/>
              <a:t>р. 1.5 Посібника)</a:t>
            </a:r>
          </a:p>
          <a:p>
            <a:r>
              <a:rPr lang="uk-UA" dirty="0"/>
              <a:t>Максимальний грант ЕС 90% від загальної суми проекту, співфінансування не менше </a:t>
            </a:r>
            <a:r>
              <a:rPr lang="ru-RU" dirty="0"/>
              <a:t>10%</a:t>
            </a:r>
            <a:endParaRPr lang="uk-UA" dirty="0"/>
          </a:p>
          <a:p>
            <a:r>
              <a:rPr lang="uk-UA" dirty="0"/>
              <a:t>Надаються гранти від 50 тис. до 1,5 млн. євро </a:t>
            </a:r>
          </a:p>
          <a:p>
            <a:r>
              <a:rPr lang="uk-UA" dirty="0"/>
              <a:t>Відкритий</a:t>
            </a:r>
            <a:r>
              <a:rPr lang="ru-RU" dirty="0"/>
              <a:t> до 15 вересня 2017 12:00 ЦЄ часу </a:t>
            </a:r>
            <a:endParaRPr lang="uk-UA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Другій конкурс проектних заявок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1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Орієнтовний часовий графік</a:t>
            </a:r>
            <a:r>
              <a:rPr lang="uk-UA" dirty="0"/>
              <a:t> 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D5AA4EAB-3350-45D8-B59A-2F278F454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673817"/>
              </p:ext>
            </p:extLst>
          </p:nvPr>
        </p:nvGraphicFramePr>
        <p:xfrm>
          <a:off x="640080" y="1600200"/>
          <a:ext cx="8069580" cy="4346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0395">
                  <a:extLst>
                    <a:ext uri="{9D8B030D-6E8A-4147-A177-3AD203B41FA5}">
                      <a16:colId xmlns:a16="http://schemas.microsoft.com/office/drawing/2014/main" xmlns="" val="1674703685"/>
                    </a:ext>
                  </a:extLst>
                </a:gridCol>
                <a:gridCol w="2639185">
                  <a:extLst>
                    <a:ext uri="{9D8B030D-6E8A-4147-A177-3AD203B41FA5}">
                      <a16:colId xmlns:a16="http://schemas.microsoft.com/office/drawing/2014/main" xmlns="" val="2885941534"/>
                    </a:ext>
                  </a:extLst>
                </a:gridCol>
              </a:tblGrid>
              <a:tr h="473317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9010083"/>
                  </a:ext>
                </a:extLst>
              </a:tr>
              <a:tr h="8169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/>
                        <a:t>Інформаційні</a:t>
                      </a:r>
                      <a:r>
                        <a:rPr lang="ru-RU" sz="2400" dirty="0"/>
                        <a:t> </a:t>
                      </a:r>
                      <a:r>
                        <a:rPr lang="uk-UA" sz="2400" dirty="0"/>
                        <a:t>заходи та семінари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/>
                        <a:t>Червень-липень 2017р. 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3467706"/>
                  </a:ext>
                </a:extLst>
              </a:tr>
              <a:tr h="473317">
                <a:tc>
                  <a:txBody>
                    <a:bodyPr/>
                    <a:lstStyle/>
                    <a:p>
                      <a:r>
                        <a:rPr lang="uk-UA" sz="2400" noProof="0" dirty="0"/>
                        <a:t>Подання запиту щодо будь-якого роз’яснення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вересня 2017р.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4063759"/>
                  </a:ext>
                </a:extLst>
              </a:tr>
              <a:tr h="473317">
                <a:tc>
                  <a:txBody>
                    <a:bodyPr/>
                    <a:lstStyle/>
                    <a:p>
                      <a:r>
                        <a:rPr lang="uk-UA" sz="2400" dirty="0"/>
                        <a:t>Роз’яснення надаються СТС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вересня 2017р. 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7162894"/>
                  </a:ext>
                </a:extLst>
              </a:tr>
              <a:tr h="816958">
                <a:tc>
                  <a:txBody>
                    <a:bodyPr/>
                    <a:lstStyle/>
                    <a:p>
                      <a:r>
                        <a:rPr lang="uk-UA" sz="2400" dirty="0"/>
                        <a:t>Кінцевий термін для подання заявок 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/>
                        <a:t>15 вересня 2017р. 12:00 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5513772"/>
                  </a:ext>
                </a:extLst>
              </a:tr>
              <a:tr h="473317">
                <a:tc>
                  <a:txBody>
                    <a:bodyPr/>
                    <a:lstStyle/>
                    <a:p>
                      <a:r>
                        <a:rPr lang="uk-UA" sz="2400" dirty="0"/>
                        <a:t>Повідомлення про надання гранту 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/>
                        <a:t>30 березня 2018р. 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4057258"/>
                  </a:ext>
                </a:extLst>
              </a:tr>
              <a:tr h="260259">
                <a:tc>
                  <a:txBody>
                    <a:bodyPr/>
                    <a:lstStyle/>
                    <a:p>
                      <a:r>
                        <a:rPr lang="uk-UA" sz="2400" dirty="0"/>
                        <a:t>Укладення грантового контракту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квітня 2018р. 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7002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7135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854200"/>
            <a:ext cx="7738110" cy="4178738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Презентація Програми «Угорщина-Словаччина-Румунія-Україна 2014-2020»</a:t>
            </a:r>
          </a:p>
          <a:p>
            <a:r>
              <a:rPr lang="uk-UA" dirty="0"/>
              <a:t>Пріоритети Івано-Франківської області в рамках програми </a:t>
            </a:r>
          </a:p>
          <a:p>
            <a:r>
              <a:rPr lang="uk-UA" dirty="0"/>
              <a:t>Другій конкурс проектних заявок: прийнятність та інші питання</a:t>
            </a:r>
          </a:p>
          <a:p>
            <a:r>
              <a:rPr lang="uk-UA" dirty="0"/>
              <a:t>Другій </a:t>
            </a:r>
            <a:r>
              <a:rPr lang="ru-RU" dirty="0"/>
              <a:t>конкурс </a:t>
            </a:r>
            <a:r>
              <a:rPr lang="uk-UA" dirty="0"/>
              <a:t>проектних</a:t>
            </a:r>
            <a:r>
              <a:rPr lang="ru-RU" dirty="0"/>
              <a:t> заявок: </a:t>
            </a:r>
            <a:r>
              <a:rPr lang="uk-UA" dirty="0"/>
              <a:t>аплікаційний пакет</a:t>
            </a:r>
          </a:p>
          <a:p>
            <a:r>
              <a:rPr lang="uk-UA" dirty="0"/>
              <a:t>Розробка транскордонного проекту і створення партнерства </a:t>
            </a:r>
          </a:p>
          <a:p>
            <a:r>
              <a:rPr lang="uk-UA" dirty="0"/>
              <a:t>Бюджетування та фінансове планування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Порядок денний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21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854200"/>
            <a:ext cx="8229600" cy="4161010"/>
          </a:xfrm>
        </p:spPr>
        <p:txBody>
          <a:bodyPr>
            <a:normAutofit fontScale="92500"/>
          </a:bodyPr>
          <a:lstStyle/>
          <a:p>
            <a:r>
              <a:rPr lang="uk-UA" dirty="0"/>
              <a:t>Проекти, що фінансуються з бюджету Програми, мають бути реалізовані на території програми: 10 прикордонних регіонів Угорщині, Словаччині, Румунії та України. </a:t>
            </a:r>
          </a:p>
          <a:p>
            <a:r>
              <a:rPr lang="uk-UA" dirty="0"/>
              <a:t>Угорщина: </a:t>
            </a:r>
            <a:r>
              <a:rPr lang="uk-UA" dirty="0" err="1"/>
              <a:t>Соболч</a:t>
            </a:r>
            <a:r>
              <a:rPr lang="uk-UA" dirty="0"/>
              <a:t>-</a:t>
            </a:r>
            <a:r>
              <a:rPr lang="uk-UA" dirty="0" err="1"/>
              <a:t>Сотмар</a:t>
            </a:r>
            <a:r>
              <a:rPr lang="uk-UA" dirty="0"/>
              <a:t>-Берег, </a:t>
            </a:r>
            <a:r>
              <a:rPr lang="uk-UA" dirty="0" err="1"/>
              <a:t>Боршод-Абауй-Земплен</a:t>
            </a:r>
            <a:r>
              <a:rPr lang="uk-UA" dirty="0"/>
              <a:t> (прилеглий з усіма правами учасника)</a:t>
            </a:r>
          </a:p>
          <a:p>
            <a:r>
              <a:rPr lang="uk-UA" dirty="0"/>
              <a:t>Словаччина: </a:t>
            </a:r>
            <a:r>
              <a:rPr lang="uk-UA" dirty="0" err="1"/>
              <a:t>Кошицький</a:t>
            </a:r>
            <a:r>
              <a:rPr lang="uk-UA" dirty="0"/>
              <a:t> та </a:t>
            </a:r>
            <a:r>
              <a:rPr lang="uk-UA" dirty="0" err="1"/>
              <a:t>Пряшівський</a:t>
            </a:r>
            <a:r>
              <a:rPr lang="uk-UA" dirty="0"/>
              <a:t> край </a:t>
            </a:r>
          </a:p>
          <a:p>
            <a:r>
              <a:rPr lang="uk-UA" dirty="0"/>
              <a:t>Румунія: </a:t>
            </a:r>
            <a:r>
              <a:rPr lang="uk-UA" dirty="0" err="1"/>
              <a:t>Марамуреш</a:t>
            </a:r>
            <a:r>
              <a:rPr lang="uk-UA" dirty="0"/>
              <a:t>, </a:t>
            </a:r>
            <a:r>
              <a:rPr lang="uk-UA" dirty="0" err="1"/>
              <a:t>Сату</a:t>
            </a:r>
            <a:r>
              <a:rPr lang="uk-UA" dirty="0"/>
              <a:t>-Маре, </a:t>
            </a:r>
            <a:r>
              <a:rPr lang="ru-RU" dirty="0" err="1"/>
              <a:t>Сучава</a:t>
            </a:r>
            <a:r>
              <a:rPr lang="ru-RU" dirty="0"/>
              <a:t> (</a:t>
            </a:r>
            <a:r>
              <a:rPr lang="uk-UA" dirty="0"/>
              <a:t>прилеглий регіон з обмеженими правами учасника</a:t>
            </a:r>
            <a:r>
              <a:rPr lang="ru-RU" dirty="0"/>
              <a:t>)</a:t>
            </a:r>
            <a:endParaRPr lang="uk-UA" dirty="0"/>
          </a:p>
          <a:p>
            <a:r>
              <a:rPr lang="uk-UA" dirty="0"/>
              <a:t>Україна: Закарпатська, Івано-Франківська та Чернівецька </a:t>
            </a:r>
            <a:r>
              <a:rPr lang="ru-RU" dirty="0"/>
              <a:t>обл. (</a:t>
            </a:r>
            <a:r>
              <a:rPr lang="uk-UA" dirty="0"/>
              <a:t>прилеглий з обмеженими правами учасника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Територіальна прийнятність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695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854200"/>
            <a:ext cx="8229600" cy="4283710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Проекти з прилеглих регіонів з обмеженими правами будуть мати угорських чи словацьких партнерів, обмежені ТЦ 3, 6 та 7 та звичайними проектами </a:t>
            </a:r>
          </a:p>
          <a:p>
            <a:r>
              <a:rPr lang="uk-UA" dirty="0"/>
              <a:t>Сім національних та регіональних столиць:</a:t>
            </a:r>
            <a:r>
              <a:rPr lang="ru-RU" dirty="0"/>
              <a:t> Будапешт, Дебрецен, </a:t>
            </a:r>
            <a:r>
              <a:rPr lang="ru-RU" dirty="0" err="1"/>
              <a:t>Егер</a:t>
            </a:r>
            <a:r>
              <a:rPr lang="ru-RU" dirty="0"/>
              <a:t>, </a:t>
            </a:r>
            <a:r>
              <a:rPr lang="ru-RU" dirty="0" err="1"/>
              <a:t>Братіслава</a:t>
            </a:r>
            <a:r>
              <a:rPr lang="ru-RU" dirty="0"/>
              <a:t>, Бухарест, </a:t>
            </a:r>
            <a:r>
              <a:rPr lang="ru-RU" dirty="0" err="1"/>
              <a:t>Клуж</a:t>
            </a:r>
            <a:r>
              <a:rPr lang="ru-RU" dirty="0"/>
              <a:t> </a:t>
            </a:r>
            <a:r>
              <a:rPr lang="ru-RU" dirty="0" err="1"/>
              <a:t>Напока</a:t>
            </a:r>
            <a:r>
              <a:rPr lang="ru-RU" dirty="0"/>
              <a:t>, </a:t>
            </a:r>
            <a:r>
              <a:rPr lang="ru-RU" dirty="0" err="1"/>
              <a:t>Київ</a:t>
            </a:r>
            <a:endParaRPr lang="uk-UA" dirty="0"/>
          </a:p>
          <a:p>
            <a:r>
              <a:rPr lang="uk-UA" dirty="0"/>
              <a:t>Національні чи регіональні органи влади зі столиць будуть брати участь </a:t>
            </a:r>
            <a:r>
              <a:rPr lang="ru-RU" dirty="0"/>
              <a:t>на правах головного партнера </a:t>
            </a:r>
            <a:r>
              <a:rPr lang="uk-UA" dirty="0"/>
              <a:t>чи звичайного партнера</a:t>
            </a:r>
          </a:p>
          <a:p>
            <a:r>
              <a:rPr lang="uk-UA" dirty="0"/>
              <a:t>Результати проектів з участю столиць мають бути завжди на корить прикордонних регіонів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Територіальна прийнятність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887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Всі заходи проектів мають відповідати 6 конкретним пріоритетам Програми </a:t>
            </a:r>
          </a:p>
          <a:p>
            <a:r>
              <a:rPr lang="uk-UA" dirty="0"/>
              <a:t>Орієнтовний перелік заходів, які будуть фінансуватися в р. 1.3 Посібника для заявників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Типи заходів </a:t>
            </a:r>
          </a:p>
        </p:txBody>
      </p:sp>
    </p:spTree>
    <p:extLst>
      <p:ext uri="{BB962C8B-B14F-4D97-AF65-F5344CB8AC3E}">
        <p14:creationId xmlns:p14="http://schemas.microsoft.com/office/powerpoint/2010/main" val="3989393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854200"/>
            <a:ext cx="8229600" cy="4112260"/>
          </a:xfrm>
        </p:spPr>
        <p:txBody>
          <a:bodyPr>
            <a:normAutofit/>
          </a:bodyPr>
          <a:lstStyle/>
          <a:p>
            <a:r>
              <a:rPr lang="uk-UA" dirty="0"/>
              <a:t>Хід проекту вимірюється фінансовими та фізичними індикаторами, щодо яких здійснюється регулярний моніторинг</a:t>
            </a:r>
            <a:r>
              <a:rPr lang="en-US" dirty="0"/>
              <a:t> (</a:t>
            </a:r>
            <a:r>
              <a:rPr lang="uk-UA" dirty="0"/>
              <a:t>р. </a:t>
            </a:r>
            <a:r>
              <a:rPr lang="en-GB" dirty="0"/>
              <a:t>2.7.1</a:t>
            </a:r>
            <a:r>
              <a:rPr lang="uk-UA" dirty="0"/>
              <a:t> Посібника)</a:t>
            </a:r>
          </a:p>
          <a:p>
            <a:r>
              <a:rPr lang="uk-UA" dirty="0"/>
              <a:t>Кожний проект має досягти щонайменше одного або більше індикаторів (ключові досягнення), які попередньо визначені</a:t>
            </a:r>
          </a:p>
          <a:p>
            <a:r>
              <a:rPr lang="uk-UA" dirty="0"/>
              <a:t>Індикатори проміжних результатів (</a:t>
            </a:r>
            <a:r>
              <a:rPr lang="en-US" dirty="0"/>
              <a:t>output)</a:t>
            </a:r>
            <a:r>
              <a:rPr lang="uk-UA" dirty="0"/>
              <a:t>: що фактично було отримано за надані кошти</a:t>
            </a:r>
          </a:p>
          <a:p>
            <a:r>
              <a:rPr lang="uk-UA" dirty="0"/>
              <a:t>Індикатори (кінцевих) результатів</a:t>
            </a:r>
            <a:r>
              <a:rPr lang="en-US" dirty="0"/>
              <a:t> (result)</a:t>
            </a:r>
            <a:r>
              <a:rPr lang="uk-UA" dirty="0"/>
              <a:t>: користь від фінансування проміжних результатів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Індикатори</a:t>
            </a:r>
            <a:r>
              <a:rPr lang="en-US" dirty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25138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854200"/>
            <a:ext cx="8229600" cy="4337280"/>
          </a:xfrm>
        </p:spPr>
        <p:txBody>
          <a:bodyPr/>
          <a:lstStyle/>
          <a:p>
            <a:r>
              <a:rPr lang="uk-UA" dirty="0"/>
              <a:t>Юридичні особи та</a:t>
            </a:r>
            <a:endParaRPr lang="en-US" dirty="0"/>
          </a:p>
          <a:p>
            <a:r>
              <a:rPr lang="uk-UA" dirty="0"/>
              <a:t>Державні органи, органи публічного права або неприбуткові приватні органи та</a:t>
            </a:r>
          </a:p>
          <a:p>
            <a:r>
              <a:rPr lang="uk-UA" dirty="0"/>
              <a:t>Створені для задоволення суспільного інтересу або специфічної мети</a:t>
            </a:r>
          </a:p>
          <a:p>
            <a:r>
              <a:rPr lang="uk-UA" dirty="0"/>
              <a:t>Існують щонайменше два роки до дня подання заявки</a:t>
            </a:r>
          </a:p>
          <a:p>
            <a:r>
              <a:rPr lang="uk-UA" dirty="0"/>
              <a:t>Безпосередньо відповідають за підготовку та управління </a:t>
            </a:r>
            <a:r>
              <a:rPr lang="ru-RU" dirty="0"/>
              <a:t>проектом</a:t>
            </a:r>
          </a:p>
          <a:p>
            <a:r>
              <a:rPr lang="uk-UA" dirty="0"/>
              <a:t>Мають юридичну адресу на території програми (р. </a:t>
            </a:r>
            <a:r>
              <a:rPr lang="en-GB" dirty="0"/>
              <a:t>2.1.1</a:t>
            </a:r>
            <a:r>
              <a:rPr lang="uk-UA" dirty="0"/>
              <a:t>)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Критерії прийнятності заявника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040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854199"/>
            <a:ext cx="8229600" cy="4359313"/>
          </a:xfrm>
        </p:spPr>
        <p:txBody>
          <a:bodyPr/>
          <a:lstStyle/>
          <a:p>
            <a:r>
              <a:rPr lang="uk-UA"/>
              <a:t>Банкрути або ліквідуються</a:t>
            </a:r>
          </a:p>
          <a:p>
            <a:r>
              <a:rPr lang="uk-UA"/>
              <a:t>Засуджені за порушення</a:t>
            </a:r>
          </a:p>
          <a:p>
            <a:r>
              <a:rPr lang="uk-UA"/>
              <a:t>Винні у серйозному порушенні професійної поведінки</a:t>
            </a:r>
          </a:p>
          <a:p>
            <a:r>
              <a:rPr lang="ru-RU"/>
              <a:t>Не </a:t>
            </a:r>
            <a:r>
              <a:rPr lang="uk-UA"/>
              <a:t>сплатили соціальні внески або податки</a:t>
            </a:r>
          </a:p>
          <a:p>
            <a:r>
              <a:rPr lang="uk-UA"/>
              <a:t>Шахрайство, корупція, відмиванні коштів</a:t>
            </a:r>
            <a:endParaRPr lang="ru-RU"/>
          </a:p>
          <a:p>
            <a:r>
              <a:rPr lang="uk-UA"/>
              <a:t>Підлягають адміністративному покаранню</a:t>
            </a:r>
          </a:p>
          <a:p>
            <a:r>
              <a:rPr lang="uk-UA"/>
              <a:t>Мають конфлікти інтересів</a:t>
            </a:r>
          </a:p>
          <a:p>
            <a:r>
              <a:rPr lang="uk-UA"/>
              <a:t>Визнані у наданні неправдивої інформації</a:t>
            </a:r>
          </a:p>
          <a:p>
            <a:r>
              <a:rPr lang="uk-UA"/>
              <a:t>Неповернуті кошти в рамках програми 2007-2013 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Критерії виключення заявника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81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Принцип головного партнера</a:t>
            </a:r>
            <a:r>
              <a:rPr lang="en-US" dirty="0"/>
              <a:t> </a:t>
            </a:r>
            <a:r>
              <a:rPr lang="uk-UA" dirty="0"/>
              <a:t>(р. 2.1.2) </a:t>
            </a:r>
          </a:p>
          <a:p>
            <a:r>
              <a:rPr lang="uk-UA" dirty="0"/>
              <a:t>Головний заявник/головний бенефіціар</a:t>
            </a:r>
          </a:p>
          <a:p>
            <a:r>
              <a:rPr lang="uk-UA" dirty="0"/>
              <a:t>Головний бенефіціар бере на себе повну юридичну та фінансову відповідальність за реалізацію проекту </a:t>
            </a:r>
          </a:p>
          <a:p>
            <a:r>
              <a:rPr lang="uk-UA" dirty="0"/>
              <a:t>Учасниками проекту є головний бенефіціар та інший бенефіціар(и)</a:t>
            </a:r>
          </a:p>
          <a:p>
            <a:r>
              <a:rPr lang="uk-UA" dirty="0"/>
              <a:t>Головний бенефіціар відповідає за налагодження добре працюючого партнерства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Критерії прийнятності партнерства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63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/>
              <a:t>Реальна роль та участь учасників проекту в процесі планування, розробки, реалізації, фінансування детально описані і погоджені всіма заявниками</a:t>
            </a:r>
          </a:p>
          <a:p>
            <a:r>
              <a:rPr lang="uk-UA"/>
              <a:t>Угода про партнерство до підписання грантового контакту</a:t>
            </a:r>
          </a:p>
          <a:p>
            <a:r>
              <a:rPr lang="uk-UA"/>
              <a:t>Кожен бенефіціар відповідає перед головним бенефіціаром за виконання своїх зобов'язань</a:t>
            </a:r>
          </a:p>
          <a:p>
            <a:endParaRPr lang="uk-U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Критерії прийнятності партнерства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49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854200"/>
            <a:ext cx="8433412" cy="4337280"/>
          </a:xfrm>
        </p:spPr>
        <p:txBody>
          <a:bodyPr/>
          <a:lstStyle/>
          <a:p>
            <a:r>
              <a:rPr lang="uk-UA" dirty="0"/>
              <a:t>Проект це комплекс заходів</a:t>
            </a:r>
            <a:r>
              <a:rPr lang="en-US" dirty="0"/>
              <a:t> </a:t>
            </a:r>
            <a:r>
              <a:rPr lang="uk-UA" dirty="0"/>
              <a:t>для досягнення конкретних, вимірюваних, відповідних, досяжних і вчасних результатів </a:t>
            </a:r>
            <a:r>
              <a:rPr lang="en-US" dirty="0"/>
              <a:t>&gt; </a:t>
            </a:r>
            <a:r>
              <a:rPr lang="uk-UA" dirty="0"/>
              <a:t>пріоритети програми (р. </a:t>
            </a:r>
            <a:r>
              <a:rPr lang="en-GB" dirty="0"/>
              <a:t>2.1.3</a:t>
            </a:r>
            <a:r>
              <a:rPr lang="uk-UA" dirty="0"/>
              <a:t>)</a:t>
            </a:r>
            <a:endParaRPr lang="en-US" dirty="0"/>
          </a:p>
          <a:p>
            <a:r>
              <a:rPr lang="uk-UA" dirty="0"/>
              <a:t>Чіткий транскордонний вплив та результати, передбачені у програмному документі, стратегії ЄС</a:t>
            </a:r>
          </a:p>
          <a:p>
            <a:r>
              <a:rPr lang="uk-UA" dirty="0"/>
              <a:t>Чітко визначені цільові групи та кінцеві бенефіціари </a:t>
            </a:r>
          </a:p>
          <a:p>
            <a:r>
              <a:rPr lang="uk-UA" dirty="0"/>
              <a:t>Реалізовуються на території програми</a:t>
            </a:r>
          </a:p>
          <a:p>
            <a:r>
              <a:rPr lang="uk-UA" dirty="0"/>
              <a:t>Інтегровані чи симетричні проекти</a:t>
            </a:r>
          </a:p>
          <a:p>
            <a:r>
              <a:rPr lang="uk-UA" dirty="0"/>
              <a:t>Щонайменше один заявник з ЄС та один з України</a:t>
            </a:r>
          </a:p>
          <a:p>
            <a:endParaRPr lang="uk-UA" dirty="0"/>
          </a:p>
          <a:p>
            <a:endParaRPr lang="uk-U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Критерії прийнятності проектів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66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854199"/>
            <a:ext cx="8229600" cy="4227111"/>
          </a:xfrm>
        </p:spPr>
        <p:txBody>
          <a:bodyPr>
            <a:normAutofit lnSpcReduction="10000"/>
          </a:bodyPr>
          <a:lstStyle/>
          <a:p>
            <a:r>
              <a:rPr lang="uk-UA" dirty="0"/>
              <a:t>Тривалість проекту між 12 та 36 місяцями</a:t>
            </a:r>
          </a:p>
          <a:p>
            <a:r>
              <a:rPr lang="uk-UA" dirty="0"/>
              <a:t>Чотири критерії співробітництва проекту: спільна розробка, спільна реалізація, спільний персонал, спільне фінансування</a:t>
            </a:r>
          </a:p>
          <a:p>
            <a:r>
              <a:rPr lang="uk-UA" dirty="0"/>
              <a:t>Неприйнятне індивідуальне спонсорство</a:t>
            </a:r>
          </a:p>
          <a:p>
            <a:r>
              <a:rPr lang="uk-UA" dirty="0"/>
              <a:t>Головний заявник може подавати більше 1 заявки, </a:t>
            </a:r>
            <a:r>
              <a:rPr lang="ru-RU" dirty="0"/>
              <a:t>але його здатність реалізовувати проекти буде перевірена</a:t>
            </a:r>
            <a:endParaRPr lang="uk-UA"/>
          </a:p>
          <a:p>
            <a:r>
              <a:rPr lang="uk-UA" smtClean="0"/>
              <a:t>Заявники </a:t>
            </a:r>
            <a:r>
              <a:rPr lang="uk-UA" dirty="0"/>
              <a:t>можуть приймати участь у більше ніж одній заявці, але мають довести здатність адмініструвати та співфінансувати проекти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Критерії прийнятності проектів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35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3095740"/>
            <a:ext cx="8229600" cy="2428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400" dirty="0"/>
              <a:t>Презентація </a:t>
            </a:r>
            <a:br>
              <a:rPr lang="uk-UA" sz="4400" dirty="0"/>
            </a:br>
            <a:r>
              <a:rPr lang="uk-UA" sz="4400" dirty="0"/>
              <a:t>Програми</a:t>
            </a:r>
          </a:p>
        </p:txBody>
      </p:sp>
    </p:spTree>
    <p:extLst>
      <p:ext uri="{BB962C8B-B14F-4D97-AF65-F5344CB8AC3E}">
        <p14:creationId xmlns:p14="http://schemas.microsoft.com/office/powerpoint/2010/main" val="30739146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3095740"/>
            <a:ext cx="8229600" cy="2428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400" dirty="0"/>
              <a:t>Другій </a:t>
            </a:r>
            <a:r>
              <a:rPr lang="ru-RU" sz="4400" dirty="0"/>
              <a:t>конкурс </a:t>
            </a:r>
            <a:br>
              <a:rPr lang="ru-RU" sz="4400" dirty="0"/>
            </a:br>
            <a:r>
              <a:rPr lang="uk-UA" sz="4400" dirty="0"/>
              <a:t>проектних</a:t>
            </a:r>
            <a:r>
              <a:rPr lang="ru-RU" sz="4400" dirty="0"/>
              <a:t> заявок на грант: </a:t>
            </a:r>
            <a:br>
              <a:rPr lang="ru-RU" sz="4400" dirty="0"/>
            </a:br>
            <a:r>
              <a:rPr lang="uk-UA" sz="4400" dirty="0"/>
              <a:t>аплікаційний пакет </a:t>
            </a:r>
            <a:r>
              <a:rPr lang="ru-RU" sz="4400" dirty="0"/>
              <a:t> 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39624318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Заповнена аплікаційна заявка </a:t>
            </a:r>
            <a:r>
              <a:rPr lang="en-US" dirty="0"/>
              <a:t>(</a:t>
            </a:r>
            <a:r>
              <a:rPr lang="ru-RU" dirty="0"/>
              <a:t>онлайн</a:t>
            </a:r>
            <a:r>
              <a:rPr lang="en-US" dirty="0"/>
              <a:t>) </a:t>
            </a:r>
            <a:r>
              <a:rPr lang="uk-UA" dirty="0"/>
              <a:t>зі всіма додатками та підтверджуючими документами (р. 3)</a:t>
            </a:r>
          </a:p>
          <a:p>
            <a:r>
              <a:rPr lang="uk-UA" dirty="0"/>
              <a:t>Бюджет проекту </a:t>
            </a:r>
          </a:p>
          <a:p>
            <a:r>
              <a:rPr lang="uk-UA" dirty="0"/>
              <a:t>Фінансовий план проекту </a:t>
            </a:r>
          </a:p>
          <a:p>
            <a:r>
              <a:rPr lang="uk-UA" dirty="0"/>
              <a:t>Фінансова спроможність </a:t>
            </a:r>
          </a:p>
          <a:p>
            <a:r>
              <a:rPr lang="uk-UA" dirty="0"/>
              <a:t>Підтверджуючі документи</a:t>
            </a:r>
          </a:p>
          <a:p>
            <a:r>
              <a:rPr lang="uk-UA" dirty="0"/>
              <a:t>Документи для проектів з інвестиційною складовою</a:t>
            </a:r>
          </a:p>
          <a:p>
            <a:r>
              <a:rPr lang="uk-UA" dirty="0"/>
              <a:t>Документи для інформації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Зміст</a:t>
            </a:r>
            <a:r>
              <a:rPr lang="en-US" dirty="0"/>
              <a:t> </a:t>
            </a:r>
            <a:r>
              <a:rPr lang="uk-UA" dirty="0"/>
              <a:t>аплікаційного пакету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6606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854200"/>
            <a:ext cx="8229600" cy="4216094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Онлайн-форма через модуль ІМІС 2014-2020 англійською мовою</a:t>
            </a:r>
            <a:r>
              <a:rPr lang="en-US" dirty="0"/>
              <a:t> (</a:t>
            </a:r>
            <a:r>
              <a:rPr lang="uk-UA" dirty="0"/>
              <a:t>р.</a:t>
            </a:r>
            <a:r>
              <a:rPr lang="en-US" dirty="0"/>
              <a:t> </a:t>
            </a:r>
            <a:r>
              <a:rPr lang="en-GB" dirty="0"/>
              <a:t>2.3.1)</a:t>
            </a:r>
            <a:r>
              <a:rPr lang="en-US" dirty="0"/>
              <a:t> (</a:t>
            </a:r>
            <a:r>
              <a:rPr lang="uk-UA" dirty="0"/>
              <a:t>модуль та керівництво користувача ІМІС з серпня)</a:t>
            </a:r>
          </a:p>
          <a:p>
            <a:r>
              <a:rPr lang="uk-UA" dirty="0"/>
              <a:t>Розділи форми: загальна інформація, опис проекту, актуальність проекту, робочий план, профілі аплікантів, контрольний список</a:t>
            </a:r>
          </a:p>
          <a:p>
            <a:r>
              <a:rPr lang="uk-UA" dirty="0"/>
              <a:t>Додатки: заяви аплікантів, декларація про державну допомогу, форма юридичної особи, форма фінансової ідентифікації</a:t>
            </a:r>
          </a:p>
          <a:p>
            <a:r>
              <a:rPr lang="uk-UA" dirty="0"/>
              <a:t>Підтверджуючі документи: статути, звіти за 2 роки, підпис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Форма аплікаційної заявки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2049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Якщо вартість компоненту 1 млн. євро, та/або потрібен дозвіл на будівництво відповідно до національного законодавства</a:t>
            </a:r>
          </a:p>
          <a:p>
            <a:r>
              <a:rPr lang="uk-UA" dirty="0"/>
              <a:t>Повне ТЕО або еквівалентний документ</a:t>
            </a:r>
          </a:p>
          <a:p>
            <a:r>
              <a:rPr lang="uk-UA" dirty="0"/>
              <a:t>Оцінка впливу на навколишнє середовище </a:t>
            </a:r>
          </a:p>
          <a:p>
            <a:r>
              <a:rPr lang="uk-UA" dirty="0"/>
              <a:t>Дозвіл на будівництво (якщо необхідне) </a:t>
            </a:r>
          </a:p>
          <a:p>
            <a:r>
              <a:rPr lang="uk-UA" dirty="0"/>
              <a:t>Відомості про власність або доступ до землі</a:t>
            </a:r>
          </a:p>
          <a:p>
            <a:r>
              <a:rPr lang="uk-UA" dirty="0"/>
              <a:t>Проектно-технічна документація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Додатки до інфраструктурних проектів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4455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854200"/>
            <a:ext cx="8229600" cy="4231290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Оцінюються СМК за безпосередньої участі оцінювачів (р. 2.4 Посібника) </a:t>
            </a:r>
          </a:p>
          <a:p>
            <a:r>
              <a:rPr lang="uk-UA" dirty="0"/>
              <a:t>Адміністративна перевірка і перевірка на допустимість (2 кроки) </a:t>
            </a:r>
          </a:p>
          <a:p>
            <a:r>
              <a:rPr lang="uk-UA" dirty="0"/>
              <a:t>Оцінка проектної заявки: критерії відбору та критерії присудження </a:t>
            </a:r>
          </a:p>
          <a:p>
            <a:r>
              <a:rPr lang="uk-UA" dirty="0"/>
              <a:t>Оцінка заявки буде розрахована у 100 балів відповідно до шкали оцінки</a:t>
            </a:r>
            <a:r>
              <a:rPr lang="en-US" dirty="0"/>
              <a:t> </a:t>
            </a:r>
            <a:endParaRPr lang="uk-UA" dirty="0"/>
          </a:p>
          <a:p>
            <a:r>
              <a:rPr lang="uk-UA" dirty="0"/>
              <a:t>Шкала оцінки: спроможність, транскордонний підхід, відповідність програмі, сталість, план заходів та комунікація, бюджет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Оцінювання та відбір заявок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6627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/>
              <a:t>Підготовка заявки на грант</a:t>
            </a:r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70974789-BADD-4819-B1A6-03E41DED98F4}"/>
              </a:ext>
            </a:extLst>
          </p:cNvPr>
          <p:cNvSpPr/>
          <p:nvPr/>
        </p:nvSpPr>
        <p:spPr>
          <a:xfrm>
            <a:off x="1046602" y="2379643"/>
            <a:ext cx="2148289" cy="20932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Навички створення </a:t>
            </a:r>
            <a:r>
              <a:rPr lang="uk-UA" dirty="0" err="1"/>
              <a:t>партнерств</a:t>
            </a:r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DD8F1E85-7D03-4925-97F9-7FDEC47A2699}"/>
              </a:ext>
            </a:extLst>
          </p:cNvPr>
          <p:cNvSpPr/>
          <p:nvPr/>
        </p:nvSpPr>
        <p:spPr>
          <a:xfrm>
            <a:off x="3435870" y="1663547"/>
            <a:ext cx="2148289" cy="20932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/>
              <a:t>Навички розробки проектів  </a:t>
            </a:r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A8E4A4D1-4FA2-424A-860A-CFD3F8AF1606}"/>
              </a:ext>
            </a:extLst>
          </p:cNvPr>
          <p:cNvSpPr/>
          <p:nvPr/>
        </p:nvSpPr>
        <p:spPr>
          <a:xfrm>
            <a:off x="5825138" y="2379643"/>
            <a:ext cx="2148289" cy="20932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/>
              <a:t>Навички фінансового планування </a:t>
            </a:r>
            <a:endParaRPr lang="en-GB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xmlns="" id="{C3ED8AF2-32F1-4733-9556-CD199005DCFD}"/>
              </a:ext>
            </a:extLst>
          </p:cNvPr>
          <p:cNvSpPr/>
          <p:nvPr/>
        </p:nvSpPr>
        <p:spPr>
          <a:xfrm>
            <a:off x="3740891" y="3977089"/>
            <a:ext cx="1538246" cy="136609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C2F8857-FD90-4764-899D-DB35BD39CCCE}"/>
              </a:ext>
            </a:extLst>
          </p:cNvPr>
          <p:cNvSpPr/>
          <p:nvPr/>
        </p:nvSpPr>
        <p:spPr>
          <a:xfrm>
            <a:off x="2250194" y="5530467"/>
            <a:ext cx="4519639" cy="4957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/>
              <a:t>Підготовка заявки на грант</a:t>
            </a:r>
          </a:p>
        </p:txBody>
      </p:sp>
    </p:spTree>
    <p:extLst>
      <p:ext uri="{BB962C8B-B14F-4D97-AF65-F5344CB8AC3E}">
        <p14:creationId xmlns:p14="http://schemas.microsoft.com/office/powerpoint/2010/main" val="41661123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3095740"/>
            <a:ext cx="8229600" cy="2428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400" dirty="0"/>
              <a:t>Бюджетування та фінансове планування </a:t>
            </a:r>
            <a:r>
              <a:rPr lang="ru-RU" sz="4400" dirty="0"/>
              <a:t> 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2147286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Після ретельного планування заходів проекту бюджет проекту має бути структурований відповідно до шаблону (р. </a:t>
            </a:r>
            <a:r>
              <a:rPr lang="en-GB" dirty="0"/>
              <a:t>2.2</a:t>
            </a:r>
            <a:r>
              <a:rPr lang="uk-UA" dirty="0"/>
              <a:t>)</a:t>
            </a:r>
          </a:p>
          <a:p>
            <a:r>
              <a:rPr lang="uk-UA" dirty="0"/>
              <a:t>Умови платежів в ст. 7 грантової угоди </a:t>
            </a:r>
          </a:p>
          <a:p>
            <a:r>
              <a:rPr lang="uk-UA" dirty="0"/>
              <a:t>Фінансовий план допоможе в плануванні грошових потоків</a:t>
            </a:r>
            <a:endParaRPr lang="en-US" dirty="0"/>
          </a:p>
          <a:p>
            <a:r>
              <a:rPr lang="uk-UA" dirty="0"/>
              <a:t>Сім розділів бюджету: людські ресурси, подорожі та відрядження, обладнання та товари, послуги, офіс, роботи та </a:t>
            </a:r>
            <a:r>
              <a:rPr lang="uk-UA" dirty="0" err="1"/>
              <a:t>адмінвитрати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Бюджетування та фінансове планування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9373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Витрати, пов'язані з персоналом, що бере </a:t>
            </a:r>
            <a:r>
              <a:rPr lang="ru-RU" dirty="0"/>
              <a:t>участь в </a:t>
            </a:r>
            <a:r>
              <a:rPr lang="uk-UA" dirty="0"/>
              <a:t>управлінні проектом та технічний персонал </a:t>
            </a:r>
          </a:p>
          <a:p>
            <a:r>
              <a:rPr lang="uk-UA" dirty="0"/>
              <a:t>Фінансування управління проектами може бути вказане тільки у розділі «Людські ресурси»</a:t>
            </a:r>
          </a:p>
          <a:p>
            <a:r>
              <a:rPr lang="uk-UA" dirty="0"/>
              <a:t>Повна або часткова зайнятість (вказується кількість днів) </a:t>
            </a:r>
          </a:p>
          <a:p>
            <a:r>
              <a:rPr lang="uk-UA" dirty="0"/>
              <a:t>Витрати не повинні перевищувати ті, які зазвичай несе організація</a:t>
            </a:r>
            <a:r>
              <a:rPr lang="ru-RU" dirty="0"/>
              <a:t> </a:t>
            </a:r>
            <a:endParaRPr lang="uk-UA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Людські ресурси</a:t>
            </a:r>
          </a:p>
        </p:txBody>
      </p:sp>
    </p:spTree>
    <p:extLst>
      <p:ext uri="{BB962C8B-B14F-4D97-AF65-F5344CB8AC3E}">
        <p14:creationId xmlns:p14="http://schemas.microsoft.com/office/powerpoint/2010/main" val="9768777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Для </a:t>
            </a:r>
            <a:r>
              <a:rPr lang="uk-UA" dirty="0"/>
              <a:t>персоналу та інших осіб (наприклад, учасників заходів)</a:t>
            </a:r>
          </a:p>
          <a:p>
            <a:r>
              <a:rPr lang="uk-UA" dirty="0"/>
              <a:t>Добові покривають проживання, харчування та місцеві поїздки за місцем відрядження і інші витрати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Подорожі та відрядження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978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854200"/>
            <a:ext cx="8229600" cy="4094908"/>
          </a:xfrm>
        </p:spPr>
        <p:txBody>
          <a:bodyPr>
            <a:normAutofit lnSpcReduction="10000"/>
          </a:bodyPr>
          <a:lstStyle/>
          <a:p>
            <a:r>
              <a:rPr lang="uk-UA" dirty="0"/>
              <a:t>ЄІС надає фінансування для реалізації Європейської політики сусідства (двостороннє і багатостороннє)</a:t>
            </a:r>
          </a:p>
          <a:p>
            <a:r>
              <a:rPr lang="en-US" dirty="0"/>
              <a:t>15</a:t>
            </a:r>
            <a:r>
              <a:rPr lang="uk-UA" dirty="0"/>
              <a:t>.</a:t>
            </a:r>
            <a:r>
              <a:rPr lang="en-US" dirty="0"/>
              <a:t>4</a:t>
            </a:r>
            <a:r>
              <a:rPr lang="uk-UA" dirty="0"/>
              <a:t> млрд. євро</a:t>
            </a:r>
            <a:r>
              <a:rPr lang="ro-RO" dirty="0"/>
              <a:t> </a:t>
            </a:r>
            <a:r>
              <a:rPr lang="uk-UA" dirty="0"/>
              <a:t>на бюджетний період 2014-2020 </a:t>
            </a:r>
            <a:r>
              <a:rPr lang="en-US" dirty="0"/>
              <a:t>(</a:t>
            </a:r>
            <a:r>
              <a:rPr lang="uk-UA" dirty="0"/>
              <a:t>Регламент (ЄС) </a:t>
            </a:r>
            <a:r>
              <a:rPr lang="en-US" dirty="0"/>
              <a:t>232/2014)</a:t>
            </a:r>
            <a:endParaRPr lang="uk-UA" dirty="0"/>
          </a:p>
          <a:p>
            <a:r>
              <a:rPr lang="uk-UA" dirty="0"/>
              <a:t>Транскордонне співробітництво – ключовий елемент ЄПС </a:t>
            </a:r>
          </a:p>
          <a:p>
            <a:r>
              <a:rPr lang="uk-UA" dirty="0"/>
              <a:t>Регламент (ЄС) </a:t>
            </a:r>
            <a:r>
              <a:rPr lang="en-US" dirty="0"/>
              <a:t>897/2014</a:t>
            </a:r>
            <a:r>
              <a:rPr lang="ru-RU" dirty="0"/>
              <a:t> </a:t>
            </a:r>
            <a:r>
              <a:rPr lang="uk-UA" dirty="0"/>
              <a:t>містить конкретні положення щодо реалізації програм ТКС ЄІС</a:t>
            </a:r>
          </a:p>
          <a:p>
            <a:r>
              <a:rPr lang="uk-UA" dirty="0"/>
              <a:t>Розроблений на основі досвіду 2007-2013, після консультацій зі всіма країнами-учасницями і бенефіціарами</a:t>
            </a:r>
          </a:p>
          <a:p>
            <a:endParaRPr lang="uk-UA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dirty="0"/>
              <a:t>Європейський інструмент сусідства </a:t>
            </a:r>
            <a:br>
              <a:rPr lang="uk-UA" dirty="0"/>
            </a:br>
            <a:r>
              <a:rPr lang="uk-UA" dirty="0"/>
              <a:t>2014-2020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035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Купівля або оренда обладнання, яке необхідне для досягнення цілей проекту</a:t>
            </a:r>
          </a:p>
          <a:p>
            <a:r>
              <a:rPr lang="uk-UA" dirty="0"/>
              <a:t>До всіх витрат застосовуються відповідні правила державних </a:t>
            </a:r>
            <a:r>
              <a:rPr lang="uk-UA" dirty="0" err="1"/>
              <a:t>закупівель</a:t>
            </a:r>
            <a:r>
              <a:rPr lang="uk-UA" dirty="0"/>
              <a:t>, і кожен бенефіціар несе відповідальність за дотримання цих правил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Обладнання та товари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0154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Вартість експертних і інших послуг, пов'язаних з реалізацією проекту, за винятком послуг</a:t>
            </a:r>
            <a:r>
              <a:rPr lang="ru-RU" dirty="0"/>
              <a:t> по </a:t>
            </a:r>
            <a:r>
              <a:rPr lang="uk-UA" dirty="0"/>
              <a:t>управлінню проектом</a:t>
            </a:r>
          </a:p>
          <a:p>
            <a:r>
              <a:rPr lang="uk-UA" dirty="0"/>
              <a:t>Кошти, які будуть повністю передані в субпідряд</a:t>
            </a:r>
          </a:p>
          <a:p>
            <a:endParaRPr lang="uk-U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Послуги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8565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Витрати на офіс призначені в основному для малих організацій</a:t>
            </a:r>
          </a:p>
          <a:p>
            <a:r>
              <a:rPr lang="uk-UA" dirty="0"/>
              <a:t>Мають включати всі витрати на офіс проекту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Офіс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5632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Витрати на фінансування інфраструктури та робіт</a:t>
            </a:r>
          </a:p>
          <a:p>
            <a:r>
              <a:rPr lang="uk-UA" dirty="0"/>
              <a:t>Також будівельна документація та документація для інфраструктурного компонента проекту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Роботи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3262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Для </a:t>
            </a:r>
            <a:r>
              <a:rPr lang="ru-RU" dirty="0"/>
              <a:t>великих </a:t>
            </a:r>
            <a:r>
              <a:rPr lang="uk-UA" dirty="0"/>
              <a:t>публічних установ і організації</a:t>
            </a:r>
          </a:p>
          <a:p>
            <a:r>
              <a:rPr lang="uk-UA" dirty="0"/>
              <a:t>Адміністративні витрати розраховуються за єдиною ставкою, яка максимально складає 2% від прямих витрат без врахування інфраструктурного компоненту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Адміністративні витрати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7849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854199"/>
            <a:ext cx="8229600" cy="4513549"/>
          </a:xfrm>
        </p:spPr>
        <p:txBody>
          <a:bodyPr>
            <a:normAutofit/>
          </a:bodyPr>
          <a:lstStyle/>
          <a:p>
            <a:r>
              <a:rPr lang="uk-UA"/>
              <a:t>Тільки прийнятні витрати можуть враховуватись для гранту, на основі підтверджуючих документів</a:t>
            </a:r>
          </a:p>
          <a:p>
            <a:r>
              <a:rPr lang="uk-UA"/>
              <a:t>Реалістичний і економічно-обґрунтований бюджет</a:t>
            </a:r>
          </a:p>
          <a:p>
            <a:r>
              <a:rPr lang="uk-UA"/>
              <a:t>В процесі перевірки, що передує підписанню грантовій угоді, перевіряєтеся прийнятність </a:t>
            </a:r>
          </a:p>
          <a:p>
            <a:r>
              <a:rPr lang="uk-UA"/>
              <a:t>Повинні відбутись протягом періоду реалізації та на попередньо визначеній території проекту</a:t>
            </a:r>
          </a:p>
          <a:p>
            <a:r>
              <a:rPr lang="uk-UA"/>
              <a:t>Витрати повинні бути оплачені до подачі остаточних звітів (виняток аудит)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Критерії прийнятності витрат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005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199" y="1854199"/>
            <a:ext cx="8686801" cy="4502534"/>
          </a:xfrm>
        </p:spPr>
        <p:txBody>
          <a:bodyPr>
            <a:normAutofit/>
          </a:bodyPr>
          <a:lstStyle/>
          <a:p>
            <a:r>
              <a:rPr lang="uk-UA" dirty="0"/>
              <a:t>Мають бути відображені в орієнтовному загальному бюджеті </a:t>
            </a:r>
          </a:p>
          <a:p>
            <a:r>
              <a:rPr lang="uk-UA" dirty="0"/>
              <a:t>Вони мають бути необхідними для реалізації проекту</a:t>
            </a:r>
          </a:p>
          <a:p>
            <a:r>
              <a:rPr lang="uk-UA" dirty="0"/>
              <a:t>Витрати можна ідентифікувати та перевірити</a:t>
            </a:r>
          </a:p>
          <a:p>
            <a:r>
              <a:rPr lang="uk-UA" dirty="0"/>
              <a:t>Витрати відповідають вимогах податкового права та пенсійного/соціального страхування</a:t>
            </a:r>
          </a:p>
          <a:p>
            <a:r>
              <a:rPr lang="uk-UA" dirty="0"/>
              <a:t>Мають бути розумними, обґрунтованими, і відповідати вимогам про належне фінансове управління (економія та ефективність)</a:t>
            </a:r>
          </a:p>
          <a:p>
            <a:r>
              <a:rPr lang="uk-UA" dirty="0"/>
              <a:t>Підтверджені рахунками або аналогічними документами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Критерії прийнятності витрат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355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854199"/>
            <a:ext cx="8229600" cy="4392365"/>
          </a:xfrm>
        </p:spPr>
        <p:txBody>
          <a:bodyPr>
            <a:normAutofit fontScale="92500"/>
          </a:bodyPr>
          <a:lstStyle/>
          <a:p>
            <a:r>
              <a:rPr lang="uk-UA" dirty="0"/>
              <a:t>Витрати на персонал, залучений до проекту, не можуть перевищувати звичайних витрат</a:t>
            </a:r>
          </a:p>
          <a:p>
            <a:r>
              <a:rPr lang="uk-UA" dirty="0"/>
              <a:t>Витрати на подорожі та відрядження для персоналу та інших осіб, які приймають участь у проекті</a:t>
            </a:r>
          </a:p>
          <a:p>
            <a:r>
              <a:rPr lang="uk-UA" dirty="0"/>
              <a:t>Витрати на придбання чи оренду обладнання чи товарів</a:t>
            </a:r>
          </a:p>
          <a:p>
            <a:r>
              <a:rPr lang="uk-UA" dirty="0"/>
              <a:t>Витрати за контрактами, які укладені бенефіціарами для цілей проекту</a:t>
            </a:r>
          </a:p>
          <a:p>
            <a:r>
              <a:rPr lang="uk-UA" dirty="0"/>
              <a:t>Поширення інформації, оцінювання проекту, аудит, переклад, відтворення, страхування</a:t>
            </a:r>
          </a:p>
          <a:p>
            <a:r>
              <a:rPr lang="uk-UA" dirty="0"/>
              <a:t>Непрямі витрати </a:t>
            </a:r>
            <a:r>
              <a:rPr lang="ru-RU" dirty="0"/>
              <a:t>2% </a:t>
            </a:r>
            <a:r>
              <a:rPr lang="uk-UA" dirty="0"/>
              <a:t>від прямих, обґрунтування до укладання угоди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Прийнятні прямі та непрямі витрати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2581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854200"/>
            <a:ext cx="8229600" cy="4194060"/>
          </a:xfrm>
        </p:spPr>
        <p:txBody>
          <a:bodyPr>
            <a:normAutofit fontScale="92500"/>
          </a:bodyPr>
          <a:lstStyle/>
          <a:p>
            <a:pPr lvl="0"/>
            <a:r>
              <a:rPr lang="uk-UA" dirty="0"/>
              <a:t>Борги та витрати по обслуговуванню заборгованості</a:t>
            </a:r>
          </a:p>
          <a:p>
            <a:pPr lvl="0"/>
            <a:r>
              <a:rPr lang="uk-UA" dirty="0"/>
              <a:t>Резервні суми на можливі втрати</a:t>
            </a:r>
          </a:p>
          <a:p>
            <a:pPr lvl="0"/>
            <a:r>
              <a:rPr lang="uk-UA" dirty="0"/>
              <a:t>Витрати заявлені бенефіціаром та профінансовані з бюджету ЄС</a:t>
            </a:r>
          </a:p>
          <a:p>
            <a:pPr lvl="0"/>
            <a:r>
              <a:rPr lang="uk-UA" dirty="0"/>
              <a:t>Купівля землі чи споруд, власність передана кінцевим бенефіціарам та/чи місцевим партнерам до кінця проекту</a:t>
            </a:r>
          </a:p>
          <a:p>
            <a:pPr lvl="0"/>
            <a:r>
              <a:rPr lang="uk-UA" dirty="0"/>
              <a:t>Втрати від обміну валюти;</a:t>
            </a:r>
          </a:p>
          <a:p>
            <a:pPr lvl="0"/>
            <a:r>
              <a:rPr lang="uk-UA" dirty="0"/>
              <a:t>Мито, податки, збори, включаючи ПДВ</a:t>
            </a:r>
          </a:p>
          <a:p>
            <a:pPr lvl="0"/>
            <a:r>
              <a:rPr lang="uk-UA" dirty="0"/>
              <a:t>Позики та кредити третім сторонам</a:t>
            </a:r>
          </a:p>
          <a:p>
            <a:pPr lvl="0"/>
            <a:r>
              <a:rPr lang="uk-UA" dirty="0"/>
              <a:t>Штрафи, фінансові санкції та витрати на судові спори</a:t>
            </a:r>
          </a:p>
          <a:p>
            <a:pPr lvl="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Неприйнятні витрати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855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5638800"/>
            <a:ext cx="8229600" cy="625477"/>
          </a:xfrm>
        </p:spPr>
        <p:txBody>
          <a:bodyPr>
            <a:normAutofit fontScale="90000"/>
          </a:bodyPr>
          <a:lstStyle/>
          <a:p>
            <a:r>
              <a:rPr lang="en-GB" dirty="0"/>
              <a:t>info@huskroua-cbc.eu</a:t>
            </a:r>
            <a:br>
              <a:rPr lang="en-GB" dirty="0"/>
            </a:br>
            <a:r>
              <a:rPr lang="en-GB" dirty="0"/>
              <a:t>https://huskroua-cbc.eu/ </a:t>
            </a:r>
            <a:br>
              <a:rPr lang="en-GB" dirty="0"/>
            </a:br>
            <a:r>
              <a:rPr lang="en-GB" dirty="0"/>
              <a:t>https://www.facebook.com/huskroua.cbc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943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854200"/>
            <a:ext cx="8229600" cy="4094908"/>
          </a:xfrm>
        </p:spPr>
        <p:txBody>
          <a:bodyPr>
            <a:normAutofit/>
          </a:bodyPr>
          <a:lstStyle/>
          <a:p>
            <a:r>
              <a:rPr lang="uk-UA" dirty="0"/>
              <a:t>16 програм на понад 1 млрд. євро</a:t>
            </a:r>
            <a:r>
              <a:rPr lang="ro-RO" dirty="0"/>
              <a:t> </a:t>
            </a:r>
            <a:r>
              <a:rPr lang="en-US" dirty="0"/>
              <a:t>(</a:t>
            </a:r>
            <a:r>
              <a:rPr lang="uk-UA" dirty="0"/>
              <a:t>Документ з програмування, Рішення</a:t>
            </a:r>
            <a:r>
              <a:rPr lang="ro-RO" dirty="0"/>
              <a:t> </a:t>
            </a:r>
            <a:r>
              <a:rPr lang="uk-UA" dirty="0"/>
              <a:t>Єврокомісії </a:t>
            </a:r>
            <a:r>
              <a:rPr lang="ro-RO" dirty="0"/>
              <a:t>C(2014)7172</a:t>
            </a:r>
            <a:r>
              <a:rPr lang="en-US" dirty="0"/>
              <a:t>)</a:t>
            </a:r>
            <a:endParaRPr lang="uk-UA" dirty="0"/>
          </a:p>
          <a:p>
            <a:r>
              <a:rPr lang="uk-UA" dirty="0"/>
              <a:t>Розроблено на принципах територіального співробітництва між країнами ЄС</a:t>
            </a:r>
          </a:p>
          <a:p>
            <a:r>
              <a:rPr lang="uk-UA" dirty="0"/>
              <a:t>В 2014-2020 більш гнучкі правові рамки (програми вирішують власні механізми впровадження) </a:t>
            </a:r>
          </a:p>
          <a:p>
            <a:r>
              <a:rPr lang="uk-UA" dirty="0"/>
              <a:t>Збільшення фінансової відповідальності для керівних органів та країн-учасниць</a:t>
            </a:r>
          </a:p>
          <a:p>
            <a:r>
              <a:rPr lang="uk-UA" dirty="0"/>
              <a:t>Зменшення ролі Єврокомісії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Транскордонне співробітництво 2014-2020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263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854200"/>
            <a:ext cx="8433412" cy="4392364"/>
          </a:xfrm>
        </p:spPr>
        <p:txBody>
          <a:bodyPr>
            <a:normAutofit/>
          </a:bodyPr>
          <a:lstStyle/>
          <a:p>
            <a:r>
              <a:rPr lang="uk-UA" dirty="0"/>
              <a:t>Унікальний механізм співробітництва, тверді  зобов'язання та права власності країнами-учасницями (спільне управління)</a:t>
            </a:r>
          </a:p>
          <a:p>
            <a:r>
              <a:rPr lang="uk-UA" dirty="0"/>
              <a:t>Загальна правова база та правила впровадження, розроблені та прийняті всіма країнами-учасницями</a:t>
            </a:r>
          </a:p>
          <a:p>
            <a:r>
              <a:rPr lang="uk-UA" dirty="0"/>
              <a:t>Три основні цілі: економічний і соціальний розвиток; спільні проблеми (навколишнє середовище, охорона здоров'я, безпека); кращі умови для мобільності людей, товарів та капіталу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Транскордонне співробітництво 2014-2020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540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Забезпечення спільних рішень спільним викликам (культурна спадщина</a:t>
            </a:r>
            <a:r>
              <a:rPr lang="ru-RU" dirty="0"/>
              <a:t>, </a:t>
            </a:r>
            <a:r>
              <a:rPr lang="uk-UA" dirty="0"/>
              <a:t>навколишнє середовище чи надзвичайні ситуації, транскордонна мобільність) </a:t>
            </a:r>
          </a:p>
          <a:p>
            <a:r>
              <a:rPr lang="uk-UA" dirty="0"/>
              <a:t>Поліпшення взаєморозуміння вздовж кордонів за допомогою транскордонних проектів</a:t>
            </a:r>
          </a:p>
          <a:p>
            <a:r>
              <a:rPr lang="uk-UA" dirty="0"/>
              <a:t>Відкриття більших можливостей для людей у прикордонних регіонах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Важливість транскордонного співробітництва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832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Основні елементи правової бази ТКС ЕІС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6190286-14E0-4385-92BD-3C4031C3F972}"/>
              </a:ext>
            </a:extLst>
          </p:cNvPr>
          <p:cNvSpPr/>
          <p:nvPr/>
        </p:nvSpPr>
        <p:spPr>
          <a:xfrm>
            <a:off x="1443206" y="2038120"/>
            <a:ext cx="2655065" cy="12118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Документ з програмування, </a:t>
            </a:r>
          </a:p>
          <a:p>
            <a:pPr algn="ctr"/>
            <a:r>
              <a:rPr lang="uk-UA" dirty="0"/>
              <a:t>Рішення Єврокомісії</a:t>
            </a:r>
            <a:r>
              <a:rPr lang="ru-RU" dirty="0"/>
              <a:t> C(2014)7172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413F268-5C10-4696-B5F0-BBD43489F0DE}"/>
              </a:ext>
            </a:extLst>
          </p:cNvPr>
          <p:cNvSpPr/>
          <p:nvPr/>
        </p:nvSpPr>
        <p:spPr>
          <a:xfrm>
            <a:off x="4324118" y="2038120"/>
            <a:ext cx="2655065" cy="12118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Конкретні положення щодо реалізації програм ТКС ЄІС, Регламент Ради та Парламенту </a:t>
            </a:r>
            <a:r>
              <a:rPr lang="en-US" dirty="0"/>
              <a:t>897/2014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9B25793-FFE5-46BA-A666-3CE0E09D11FD}"/>
              </a:ext>
            </a:extLst>
          </p:cNvPr>
          <p:cNvSpPr/>
          <p:nvPr/>
        </p:nvSpPr>
        <p:spPr>
          <a:xfrm>
            <a:off x="77117" y="2054511"/>
            <a:ext cx="12999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dirty="0"/>
              <a:t>Список програм та тематичних цілей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02B883A-814F-46FF-9C6F-B428FD2F159B}"/>
              </a:ext>
            </a:extLst>
          </p:cNvPr>
          <p:cNvSpPr/>
          <p:nvPr/>
        </p:nvSpPr>
        <p:spPr>
          <a:xfrm>
            <a:off x="7119621" y="1916011"/>
            <a:ext cx="20243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Визначає умови для застосування законодавчої бази ТКС ЕІС в країнах-партнерах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AC09C64-33C2-4972-9683-8EEF792F0D84}"/>
              </a:ext>
            </a:extLst>
          </p:cNvPr>
          <p:cNvSpPr/>
          <p:nvPr/>
        </p:nvSpPr>
        <p:spPr>
          <a:xfrm>
            <a:off x="2412694" y="3733187"/>
            <a:ext cx="3635566" cy="8813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Спільна операційна програма 2014-2020</a:t>
            </a:r>
            <a:br>
              <a:rPr lang="uk-UA" dirty="0"/>
            </a:br>
            <a:r>
              <a:rPr lang="uk-UA" dirty="0"/>
              <a:t>(програмний документ)  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B92CBC0-25A5-478A-B5ED-3CF0753E1B07}"/>
              </a:ext>
            </a:extLst>
          </p:cNvPr>
          <p:cNvSpPr/>
          <p:nvPr/>
        </p:nvSpPr>
        <p:spPr>
          <a:xfrm>
            <a:off x="2412694" y="5097748"/>
            <a:ext cx="3635566" cy="8813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Конкурси проектних заявок</a:t>
            </a:r>
            <a:endParaRPr lang="en-GB" dirty="0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xmlns="" id="{547FDFAB-D9AF-4942-BD98-07B874531C2F}"/>
              </a:ext>
            </a:extLst>
          </p:cNvPr>
          <p:cNvSpPr/>
          <p:nvPr/>
        </p:nvSpPr>
        <p:spPr>
          <a:xfrm>
            <a:off x="1691089" y="3474362"/>
            <a:ext cx="297455" cy="51764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xmlns="" id="{3D5F6F85-53BD-47A6-8B7A-FD98E0A0B9E2}"/>
              </a:ext>
            </a:extLst>
          </p:cNvPr>
          <p:cNvSpPr/>
          <p:nvPr/>
        </p:nvSpPr>
        <p:spPr>
          <a:xfrm>
            <a:off x="1691088" y="4838923"/>
            <a:ext cx="297455" cy="51764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xmlns="" id="{CA8D2EE4-D01D-4A86-A7CA-B65FB065C834}"/>
              </a:ext>
            </a:extLst>
          </p:cNvPr>
          <p:cNvSpPr/>
          <p:nvPr/>
        </p:nvSpPr>
        <p:spPr>
          <a:xfrm>
            <a:off x="6472410" y="3527914"/>
            <a:ext cx="297455" cy="51764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xmlns="" id="{E2F784A7-46F1-42E8-9099-19458E275D4F}"/>
              </a:ext>
            </a:extLst>
          </p:cNvPr>
          <p:cNvSpPr/>
          <p:nvPr/>
        </p:nvSpPr>
        <p:spPr>
          <a:xfrm>
            <a:off x="6472409" y="4892475"/>
            <a:ext cx="297455" cy="51764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FF78E4F-2FE7-486B-884F-BACA82A42A99}"/>
              </a:ext>
            </a:extLst>
          </p:cNvPr>
          <p:cNvSpPr/>
          <p:nvPr/>
        </p:nvSpPr>
        <p:spPr>
          <a:xfrm>
            <a:off x="2814805" y="6262254"/>
            <a:ext cx="2836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000" dirty="0"/>
              <a:t>Повний перелік правової бази можна знайти в Посібнику для заявників</a:t>
            </a:r>
          </a:p>
        </p:txBody>
      </p:sp>
    </p:spTree>
    <p:extLst>
      <p:ext uri="{BB962C8B-B14F-4D97-AF65-F5344CB8AC3E}">
        <p14:creationId xmlns:p14="http://schemas.microsoft.com/office/powerpoint/2010/main" val="1795431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854199"/>
            <a:ext cx="8229600" cy="4359313"/>
          </a:xfrm>
        </p:spPr>
        <p:txBody>
          <a:bodyPr>
            <a:normAutofit/>
          </a:bodyPr>
          <a:lstStyle/>
          <a:p>
            <a:r>
              <a:rPr lang="uk-UA" dirty="0"/>
              <a:t>Тематична концентрація пріоритетів (максимум чотири тематичні цілі) щоб забезпечити більш ефективне використання обмежених ресурсів</a:t>
            </a:r>
          </a:p>
          <a:p>
            <a:r>
              <a:rPr lang="uk-UA" dirty="0"/>
              <a:t>Перехід від переважно фінансового моніторингу діяльності програми та проектів до моніторингу, орієнтованого на результат</a:t>
            </a:r>
          </a:p>
          <a:p>
            <a:r>
              <a:rPr lang="uk-UA" dirty="0"/>
              <a:t>Покращення візуалізації та комунікації результатів проектів</a:t>
            </a:r>
          </a:p>
          <a:p>
            <a:r>
              <a:rPr lang="uk-UA" dirty="0"/>
              <a:t>Процес капіталізації: передача знань, отриманих проектами, компетентним органам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Програмний період 2014-2020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832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1387</TotalTime>
  <Words>2167</Words>
  <Application>Microsoft Office PowerPoint</Application>
  <PresentationFormat>On-screen Show (4:3)</PresentationFormat>
  <Paragraphs>307</Paragraphs>
  <Slides>49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ПАРТНЕРСТВО БЕЗ КОРДОНІВ</vt:lpstr>
      <vt:lpstr>Порядок денний</vt:lpstr>
      <vt:lpstr>PowerPoint Presentation</vt:lpstr>
      <vt:lpstr>Європейський інструмент сусідства  2014-2020</vt:lpstr>
      <vt:lpstr>Транскордонне співробітництво 2014-2020</vt:lpstr>
      <vt:lpstr>Транскордонне співробітництво 2014-2020</vt:lpstr>
      <vt:lpstr>Важливість транскордонного співробітництва </vt:lpstr>
      <vt:lpstr>Основні елементи правової бази ТКС ЕІС</vt:lpstr>
      <vt:lpstr>Програмний період 2014-2020</vt:lpstr>
      <vt:lpstr>Програмний період 2014-2020</vt:lpstr>
      <vt:lpstr>Угорщина-Словаччина-Румунія-Україна</vt:lpstr>
      <vt:lpstr> Пріоритети програми </vt:lpstr>
      <vt:lpstr>Очікувані результати та індикатори </vt:lpstr>
      <vt:lpstr>Реалізація програми</vt:lpstr>
      <vt:lpstr>Система управління програми</vt:lpstr>
      <vt:lpstr>Індикативний план впровадження</vt:lpstr>
      <vt:lpstr>PowerPoint Presentation</vt:lpstr>
      <vt:lpstr>Другій конкурс проектних заявок </vt:lpstr>
      <vt:lpstr>Орієнтовний часовий графік </vt:lpstr>
      <vt:lpstr>Територіальна прийнятність  </vt:lpstr>
      <vt:lpstr>Територіальна прийнятність  </vt:lpstr>
      <vt:lpstr>Типи заходів </vt:lpstr>
      <vt:lpstr>Індикатори </vt:lpstr>
      <vt:lpstr>Критерії прийнятності заявника</vt:lpstr>
      <vt:lpstr>Критерії виключення заявника</vt:lpstr>
      <vt:lpstr>Критерії прийнятності партнерства </vt:lpstr>
      <vt:lpstr>Критерії прийнятності партнерства </vt:lpstr>
      <vt:lpstr>Критерії прийнятності проектів </vt:lpstr>
      <vt:lpstr>Критерії прийнятності проектів </vt:lpstr>
      <vt:lpstr>PowerPoint Presentation</vt:lpstr>
      <vt:lpstr>Зміст аплікаційного пакету</vt:lpstr>
      <vt:lpstr>Форма аплікаційної заявки</vt:lpstr>
      <vt:lpstr>Додатки до інфраструктурних проектів </vt:lpstr>
      <vt:lpstr>Оцінювання та відбір заявок</vt:lpstr>
      <vt:lpstr>Підготовка заявки на грант</vt:lpstr>
      <vt:lpstr>PowerPoint Presentation</vt:lpstr>
      <vt:lpstr>Бюджетування та фінансове планування</vt:lpstr>
      <vt:lpstr>Людські ресурси</vt:lpstr>
      <vt:lpstr>Подорожі та відрядження</vt:lpstr>
      <vt:lpstr>Обладнання та товари</vt:lpstr>
      <vt:lpstr>Послуги </vt:lpstr>
      <vt:lpstr>Офіс </vt:lpstr>
      <vt:lpstr>Роботи </vt:lpstr>
      <vt:lpstr>Адміністративні витрати </vt:lpstr>
      <vt:lpstr>Критерії прийнятності витрат</vt:lpstr>
      <vt:lpstr>Критерії прийнятності витрат</vt:lpstr>
      <vt:lpstr>Прийнятні прямі та непрямі витрати </vt:lpstr>
      <vt:lpstr>Неприйнятні витрати </vt:lpstr>
      <vt:lpstr>info@huskroua-cbc.eu https://huskroua-cbc.eu/  https://www.facebook.com/huskroua.cbc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bhais</dc:creator>
  <cp:lastModifiedBy>Sergiu Zamari</cp:lastModifiedBy>
  <cp:revision>122</cp:revision>
  <dcterms:created xsi:type="dcterms:W3CDTF">2017-04-18T13:55:04Z</dcterms:created>
  <dcterms:modified xsi:type="dcterms:W3CDTF">2017-07-19T10:12:48Z</dcterms:modified>
</cp:coreProperties>
</file>