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handoutMasterIdLst>
    <p:handoutMasterId r:id="rId16"/>
  </p:handoutMasterIdLst>
  <p:sldIdLst>
    <p:sldId id="257" r:id="rId2"/>
    <p:sldId id="284" r:id="rId3"/>
    <p:sldId id="303" r:id="rId4"/>
    <p:sldId id="324" r:id="rId5"/>
    <p:sldId id="325" r:id="rId6"/>
    <p:sldId id="326" r:id="rId7"/>
    <p:sldId id="307" r:id="rId8"/>
    <p:sldId id="308" r:id="rId9"/>
    <p:sldId id="309" r:id="rId10"/>
    <p:sldId id="328" r:id="rId11"/>
    <p:sldId id="329" r:id="rId12"/>
    <p:sldId id="330" r:id="rId13"/>
    <p:sldId id="327" r:id="rId14"/>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Alapértelmezett szakasz" id="{7A6DC0A8-9C77-4BD7-B18B-F488994E21D8}">
          <p14:sldIdLst>
            <p14:sldId id="257"/>
            <p14:sldId id="284"/>
          </p14:sldIdLst>
        </p14:section>
        <p14:section name="Névtelen szakasz" id="{9E50CBE2-D38A-443A-8DF4-F18883262BF7}">
          <p14:sldIdLst/>
        </p14:section>
        <p14:section name="Névtelen szakasz" id="{42AECC5F-DE9E-4433-82DA-E02067BFF4BD}">
          <p14:sldIdLst>
            <p14:sldId id="303"/>
            <p14:sldId id="324"/>
            <p14:sldId id="325"/>
            <p14:sldId id="326"/>
            <p14:sldId id="307"/>
            <p14:sldId id="308"/>
            <p14:sldId id="309"/>
            <p14:sldId id="328"/>
            <p14:sldId id="329"/>
            <p14:sldId id="330"/>
            <p14:sldId id="327"/>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oxana Damian" initials="RD" lastIdx="1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16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195" autoAdjust="0"/>
    <p:restoredTop sz="94660"/>
  </p:normalViewPr>
  <p:slideViewPr>
    <p:cSldViewPr>
      <p:cViewPr varScale="1">
        <p:scale>
          <a:sx n="109" d="100"/>
          <a:sy n="109" d="100"/>
        </p:scale>
        <p:origin x="1698"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518D2C77-4E45-49B5-A963-65C25B9B000C}" type="datetimeFigureOut">
              <a:rPr lang="en-US" smtClean="0"/>
              <a:t>11/11/2020</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448A7234-1B00-4715-8F1C-3A690A471828}" type="slidenum">
              <a:rPr lang="en-US" smtClean="0"/>
              <a:t>‹#›</a:t>
            </a:fld>
            <a:endParaRPr lang="en-US"/>
          </a:p>
        </p:txBody>
      </p:sp>
    </p:spTree>
    <p:extLst>
      <p:ext uri="{BB962C8B-B14F-4D97-AF65-F5344CB8AC3E}">
        <p14:creationId xmlns:p14="http://schemas.microsoft.com/office/powerpoint/2010/main" val="16957679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B56BC74F-0B85-4700-9A0B-E7F6AB07A095}" type="datetimeFigureOut">
              <a:rPr lang="en-US" smtClean="0"/>
              <a:t>11/11/2020</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F720E2C6-FC7C-49BD-8BEA-00A1EC6C3AF5}" type="slidenum">
              <a:rPr lang="en-US" smtClean="0"/>
              <a:t>‹#›</a:t>
            </a:fld>
            <a:endParaRPr lang="en-US"/>
          </a:p>
        </p:txBody>
      </p:sp>
    </p:spTree>
    <p:extLst>
      <p:ext uri="{BB962C8B-B14F-4D97-AF65-F5344CB8AC3E}">
        <p14:creationId xmlns:p14="http://schemas.microsoft.com/office/powerpoint/2010/main" val="19460636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20E2C6-FC7C-49BD-8BEA-00A1EC6C3AF5}" type="slidenum">
              <a:rPr lang="en-US" smtClean="0"/>
              <a:t>1</a:t>
            </a:fld>
            <a:endParaRPr lang="en-US"/>
          </a:p>
        </p:txBody>
      </p:sp>
    </p:spTree>
    <p:extLst>
      <p:ext uri="{BB962C8B-B14F-4D97-AF65-F5344CB8AC3E}">
        <p14:creationId xmlns:p14="http://schemas.microsoft.com/office/powerpoint/2010/main" val="28828724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Copyright </a:t>
            </a:r>
            <a:r>
              <a:rPr lang="en-US" b="1" dirty="0"/>
              <a:t>PresentationGO.com</a:t>
            </a:r>
            <a:r>
              <a:rPr lang="en-US" dirty="0"/>
              <a:t> – The free PowerPoint and Google Slides template library</a:t>
            </a:r>
          </a:p>
        </p:txBody>
      </p:sp>
      <p:sp>
        <p:nvSpPr>
          <p:cNvPr id="4" name="Slide Number Placeholder 3"/>
          <p:cNvSpPr>
            <a:spLocks noGrp="1"/>
          </p:cNvSpPr>
          <p:nvPr>
            <p:ph type="sldNum" sz="quarter" idx="10"/>
          </p:nvPr>
        </p:nvSpPr>
        <p:spPr/>
        <p:txBody>
          <a:bodyPr/>
          <a:lstStyle/>
          <a:p>
            <a:fld id="{B68D2766-C49B-4C1A-9FEE-6F146754B02B}" type="slidenum">
              <a:rPr lang="en-US" smtClean="0"/>
              <a:t>2</a:t>
            </a:fld>
            <a:endParaRPr lang="en-US"/>
          </a:p>
        </p:txBody>
      </p:sp>
    </p:spTree>
    <p:extLst>
      <p:ext uri="{BB962C8B-B14F-4D97-AF65-F5344CB8AC3E}">
        <p14:creationId xmlns:p14="http://schemas.microsoft.com/office/powerpoint/2010/main" val="127518019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77A795-D2B7-45DB-B072-60FF3D9B15FC}" type="datetimeFigureOut">
              <a:rPr lang="en-US" smtClean="0"/>
              <a:pPr/>
              <a:t>11/11/2020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C2926A-A5DB-42B2-9A3E-0E49CB0B442E}" type="slidenum">
              <a:rPr lang="en-US" smtClean="0"/>
              <a:pPr/>
              <a:t>‹#›</a:t>
            </a:fld>
            <a:endParaRPr lang="en-US"/>
          </a:p>
        </p:txBody>
      </p:sp>
      <p:grpSp>
        <p:nvGrpSpPr>
          <p:cNvPr id="7" name="Group 6"/>
          <p:cNvGrpSpPr/>
          <p:nvPr userDrawn="1"/>
        </p:nvGrpSpPr>
        <p:grpSpPr>
          <a:xfrm>
            <a:off x="6629400" y="6164650"/>
            <a:ext cx="2260600" cy="461665"/>
            <a:chOff x="6629400" y="6164650"/>
            <a:chExt cx="2260600" cy="461665"/>
          </a:xfrm>
        </p:grpSpPr>
        <p:pic>
          <p:nvPicPr>
            <p:cNvPr id="8" name="Picture 7" descr="eu_zaszlo.jp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629400" y="6172200"/>
              <a:ext cx="640080" cy="424349"/>
            </a:xfrm>
            <a:prstGeom prst="rect">
              <a:avLst/>
            </a:prstGeom>
          </p:spPr>
        </p:pic>
        <p:sp>
          <p:nvSpPr>
            <p:cNvPr id="9" name="TextBox 8"/>
            <p:cNvSpPr txBox="1"/>
            <p:nvPr userDrawn="1"/>
          </p:nvSpPr>
          <p:spPr>
            <a:xfrm>
              <a:off x="7315200" y="6164650"/>
              <a:ext cx="1574800" cy="461665"/>
            </a:xfrm>
            <a:prstGeom prst="rect">
              <a:avLst/>
            </a:prstGeom>
            <a:noFill/>
          </p:spPr>
          <p:txBody>
            <a:bodyPr wrap="square" rtlCol="0">
              <a:spAutoFit/>
            </a:bodyPr>
            <a:lstStyle/>
            <a:p>
              <a:r>
                <a:rPr lang="en-US" sz="1200" dirty="0" smtClean="0">
                  <a:solidFill>
                    <a:schemeClr val="tx1">
                      <a:lumMod val="50000"/>
                      <a:lumOff val="50000"/>
                    </a:schemeClr>
                  </a:solidFill>
                  <a:latin typeface="Open Sans"/>
                  <a:cs typeface="Open Sans"/>
                </a:rPr>
                <a:t>Co-financed by the </a:t>
              </a:r>
            </a:p>
            <a:p>
              <a:r>
                <a:rPr lang="en-US" sz="1200" dirty="0" smtClean="0">
                  <a:solidFill>
                    <a:schemeClr val="tx1">
                      <a:lumMod val="50000"/>
                      <a:lumOff val="50000"/>
                    </a:schemeClr>
                  </a:solidFill>
                  <a:latin typeface="Open Sans"/>
                  <a:cs typeface="Open Sans"/>
                </a:rPr>
                <a:t>European Union</a:t>
              </a:r>
              <a:endParaRPr lang="en-US" sz="1200" dirty="0">
                <a:solidFill>
                  <a:schemeClr val="tx1">
                    <a:lumMod val="50000"/>
                    <a:lumOff val="50000"/>
                  </a:schemeClr>
                </a:solidFill>
                <a:latin typeface="Open Sans"/>
                <a:cs typeface="Open Sans"/>
              </a:endParaRPr>
            </a:p>
          </p:txBody>
        </p:sp>
      </p:grpSp>
      <p:cxnSp>
        <p:nvCxnSpPr>
          <p:cNvPr id="10" name="Straight Connector 9"/>
          <p:cNvCxnSpPr/>
          <p:nvPr userDrawn="1"/>
        </p:nvCxnSpPr>
        <p:spPr>
          <a:xfrm>
            <a:off x="0" y="1257300"/>
            <a:ext cx="9144000" cy="0"/>
          </a:xfrm>
          <a:prstGeom prst="line">
            <a:avLst/>
          </a:prstGeom>
          <a:ln w="38100">
            <a:solidFill>
              <a:srgbClr val="37518A"/>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0090642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77A795-D2B7-45DB-B072-60FF3D9B15FC}" type="datetimeFigureOut">
              <a:rPr lang="en-US" smtClean="0"/>
              <a:pPr/>
              <a:t>11/11/2020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C2926A-A5DB-42B2-9A3E-0E49CB0B442E}" type="slidenum">
              <a:rPr lang="en-US" smtClean="0"/>
              <a:pPr/>
              <a:t>‹#›</a:t>
            </a:fld>
            <a:endParaRPr lang="en-US"/>
          </a:p>
        </p:txBody>
      </p:sp>
    </p:spTree>
    <p:extLst>
      <p:ext uri="{BB962C8B-B14F-4D97-AF65-F5344CB8AC3E}">
        <p14:creationId xmlns:p14="http://schemas.microsoft.com/office/powerpoint/2010/main" val="8558419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77A795-D2B7-45DB-B072-60FF3D9B15FC}" type="datetimeFigureOut">
              <a:rPr lang="en-US" smtClean="0"/>
              <a:pPr/>
              <a:t>11/11/2020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C2926A-A5DB-42B2-9A3E-0E49CB0B442E}" type="slidenum">
              <a:rPr lang="en-US" smtClean="0"/>
              <a:pPr/>
              <a:t>‹#›</a:t>
            </a:fld>
            <a:endParaRPr lang="en-US"/>
          </a:p>
        </p:txBody>
      </p:sp>
    </p:spTree>
    <p:extLst>
      <p:ext uri="{BB962C8B-B14F-4D97-AF65-F5344CB8AC3E}">
        <p14:creationId xmlns:p14="http://schemas.microsoft.com/office/powerpoint/2010/main" val="36342332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492240" cy="1143000"/>
          </a:xfrm>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5B77A795-D2B7-45DB-B072-60FF3D9B15FC}" type="datetimeFigureOut">
              <a:rPr lang="en-US" smtClean="0"/>
              <a:pPr/>
              <a:t>11/11/2020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C2926A-A5DB-42B2-9A3E-0E49CB0B442E}" type="slidenum">
              <a:rPr lang="en-US" smtClean="0"/>
              <a:pPr/>
              <a:t>‹#›</a:t>
            </a:fld>
            <a:endParaRPr lang="en-US"/>
          </a:p>
        </p:txBody>
      </p:sp>
      <p:cxnSp>
        <p:nvCxnSpPr>
          <p:cNvPr id="7" name="Straight Connector 6"/>
          <p:cNvCxnSpPr/>
          <p:nvPr userDrawn="1"/>
        </p:nvCxnSpPr>
        <p:spPr>
          <a:xfrm>
            <a:off x="0" y="1257300"/>
            <a:ext cx="9144000" cy="0"/>
          </a:xfrm>
          <a:prstGeom prst="line">
            <a:avLst/>
          </a:prstGeom>
          <a:ln w="38100">
            <a:solidFill>
              <a:srgbClr val="37518A"/>
            </a:solidFill>
          </a:ln>
          <a:effectLst/>
        </p:spPr>
        <p:style>
          <a:lnRef idx="2">
            <a:schemeClr val="accent1"/>
          </a:lnRef>
          <a:fillRef idx="0">
            <a:schemeClr val="accent1"/>
          </a:fillRef>
          <a:effectRef idx="1">
            <a:schemeClr val="accent1"/>
          </a:effectRef>
          <a:fontRef idx="minor">
            <a:schemeClr val="tx1"/>
          </a:fontRef>
        </p:style>
      </p:cxnSp>
      <p:grpSp>
        <p:nvGrpSpPr>
          <p:cNvPr id="10" name="Group 9"/>
          <p:cNvGrpSpPr/>
          <p:nvPr userDrawn="1"/>
        </p:nvGrpSpPr>
        <p:grpSpPr>
          <a:xfrm>
            <a:off x="6629400" y="6164650"/>
            <a:ext cx="2260600" cy="461665"/>
            <a:chOff x="6629400" y="6164650"/>
            <a:chExt cx="2260600" cy="461665"/>
          </a:xfrm>
        </p:grpSpPr>
        <p:pic>
          <p:nvPicPr>
            <p:cNvPr id="8" name="Picture 7" descr="eu_zaszlo.jp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629400" y="6172200"/>
              <a:ext cx="640080" cy="424349"/>
            </a:xfrm>
            <a:prstGeom prst="rect">
              <a:avLst/>
            </a:prstGeom>
          </p:spPr>
        </p:pic>
        <p:sp>
          <p:nvSpPr>
            <p:cNvPr id="9" name="TextBox 8"/>
            <p:cNvSpPr txBox="1"/>
            <p:nvPr userDrawn="1"/>
          </p:nvSpPr>
          <p:spPr>
            <a:xfrm>
              <a:off x="7315200" y="6164650"/>
              <a:ext cx="1574800" cy="461665"/>
            </a:xfrm>
            <a:prstGeom prst="rect">
              <a:avLst/>
            </a:prstGeom>
            <a:noFill/>
          </p:spPr>
          <p:txBody>
            <a:bodyPr wrap="square" rtlCol="0">
              <a:spAutoFit/>
            </a:bodyPr>
            <a:lstStyle/>
            <a:p>
              <a:r>
                <a:rPr lang="en-US" sz="1200" dirty="0" smtClean="0">
                  <a:solidFill>
                    <a:schemeClr val="tx1">
                      <a:lumMod val="50000"/>
                      <a:lumOff val="50000"/>
                    </a:schemeClr>
                  </a:solidFill>
                  <a:latin typeface="Open Sans"/>
                  <a:cs typeface="Open Sans"/>
                </a:rPr>
                <a:t>Co-financed by the </a:t>
              </a:r>
            </a:p>
            <a:p>
              <a:r>
                <a:rPr lang="en-US" sz="1200" dirty="0" smtClean="0">
                  <a:solidFill>
                    <a:schemeClr val="tx1">
                      <a:lumMod val="50000"/>
                      <a:lumOff val="50000"/>
                    </a:schemeClr>
                  </a:solidFill>
                  <a:latin typeface="Open Sans"/>
                  <a:cs typeface="Open Sans"/>
                </a:rPr>
                <a:t>European Union</a:t>
              </a:r>
              <a:endParaRPr lang="en-US" sz="1200" dirty="0">
                <a:solidFill>
                  <a:schemeClr val="tx1">
                    <a:lumMod val="50000"/>
                    <a:lumOff val="50000"/>
                  </a:schemeClr>
                </a:solidFill>
                <a:latin typeface="Open Sans"/>
                <a:cs typeface="Open Sans"/>
              </a:endParaRPr>
            </a:p>
          </p:txBody>
        </p:sp>
      </p:grpSp>
    </p:spTree>
    <p:extLst>
      <p:ext uri="{BB962C8B-B14F-4D97-AF65-F5344CB8AC3E}">
        <p14:creationId xmlns:p14="http://schemas.microsoft.com/office/powerpoint/2010/main" val="344056562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77A795-D2B7-45DB-B072-60FF3D9B15FC}" type="datetimeFigureOut">
              <a:rPr lang="en-US" smtClean="0"/>
              <a:pPr/>
              <a:t>11/11/2020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C2926A-A5DB-42B2-9A3E-0E49CB0B442E}" type="slidenum">
              <a:rPr lang="en-US" smtClean="0"/>
              <a:pPr/>
              <a:t>‹#›</a:t>
            </a:fld>
            <a:endParaRPr lang="en-US"/>
          </a:p>
        </p:txBody>
      </p:sp>
      <p:grpSp>
        <p:nvGrpSpPr>
          <p:cNvPr id="7" name="Group 6"/>
          <p:cNvGrpSpPr/>
          <p:nvPr userDrawn="1"/>
        </p:nvGrpSpPr>
        <p:grpSpPr>
          <a:xfrm>
            <a:off x="6629400" y="6164650"/>
            <a:ext cx="2260600" cy="461665"/>
            <a:chOff x="6629400" y="6164650"/>
            <a:chExt cx="2260600" cy="461665"/>
          </a:xfrm>
        </p:grpSpPr>
        <p:pic>
          <p:nvPicPr>
            <p:cNvPr id="8" name="Picture 7" descr="eu_zaszlo.jp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629400" y="6172200"/>
              <a:ext cx="640080" cy="424349"/>
            </a:xfrm>
            <a:prstGeom prst="rect">
              <a:avLst/>
            </a:prstGeom>
          </p:spPr>
        </p:pic>
        <p:sp>
          <p:nvSpPr>
            <p:cNvPr id="9" name="TextBox 8"/>
            <p:cNvSpPr txBox="1"/>
            <p:nvPr userDrawn="1"/>
          </p:nvSpPr>
          <p:spPr>
            <a:xfrm>
              <a:off x="7315200" y="6164650"/>
              <a:ext cx="1574800" cy="461665"/>
            </a:xfrm>
            <a:prstGeom prst="rect">
              <a:avLst/>
            </a:prstGeom>
            <a:noFill/>
          </p:spPr>
          <p:txBody>
            <a:bodyPr wrap="square" rtlCol="0">
              <a:spAutoFit/>
            </a:bodyPr>
            <a:lstStyle/>
            <a:p>
              <a:r>
                <a:rPr lang="en-US" sz="1200" dirty="0" smtClean="0">
                  <a:solidFill>
                    <a:schemeClr val="tx1">
                      <a:lumMod val="50000"/>
                      <a:lumOff val="50000"/>
                    </a:schemeClr>
                  </a:solidFill>
                  <a:latin typeface="Open Sans"/>
                  <a:cs typeface="Open Sans"/>
                </a:rPr>
                <a:t>Co-financed by the </a:t>
              </a:r>
            </a:p>
            <a:p>
              <a:r>
                <a:rPr lang="en-US" sz="1200" dirty="0" smtClean="0">
                  <a:solidFill>
                    <a:schemeClr val="tx1">
                      <a:lumMod val="50000"/>
                      <a:lumOff val="50000"/>
                    </a:schemeClr>
                  </a:solidFill>
                  <a:latin typeface="Open Sans"/>
                  <a:cs typeface="Open Sans"/>
                </a:rPr>
                <a:t>European Union</a:t>
              </a:r>
              <a:endParaRPr lang="en-US" sz="1200" dirty="0">
                <a:solidFill>
                  <a:schemeClr val="tx1">
                    <a:lumMod val="50000"/>
                    <a:lumOff val="50000"/>
                  </a:schemeClr>
                </a:solidFill>
                <a:latin typeface="Open Sans"/>
                <a:cs typeface="Open Sans"/>
              </a:endParaRPr>
            </a:p>
          </p:txBody>
        </p:sp>
      </p:grpSp>
      <p:cxnSp>
        <p:nvCxnSpPr>
          <p:cNvPr id="10" name="Straight Connector 9"/>
          <p:cNvCxnSpPr/>
          <p:nvPr userDrawn="1"/>
        </p:nvCxnSpPr>
        <p:spPr>
          <a:xfrm>
            <a:off x="0" y="1257300"/>
            <a:ext cx="9144000" cy="0"/>
          </a:xfrm>
          <a:prstGeom prst="line">
            <a:avLst/>
          </a:prstGeom>
          <a:ln w="38100">
            <a:solidFill>
              <a:srgbClr val="37518A"/>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5853796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77A795-D2B7-45DB-B072-60FF3D9B15FC}" type="datetimeFigureOut">
              <a:rPr lang="en-US" smtClean="0"/>
              <a:pPr/>
              <a:t>11/11/2020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C2926A-A5DB-42B2-9A3E-0E49CB0B442E}" type="slidenum">
              <a:rPr lang="en-US" smtClean="0"/>
              <a:pPr/>
              <a:t>‹#›</a:t>
            </a:fld>
            <a:endParaRPr lang="en-US"/>
          </a:p>
        </p:txBody>
      </p:sp>
      <p:grpSp>
        <p:nvGrpSpPr>
          <p:cNvPr id="8" name="Group 7"/>
          <p:cNvGrpSpPr/>
          <p:nvPr userDrawn="1"/>
        </p:nvGrpSpPr>
        <p:grpSpPr>
          <a:xfrm>
            <a:off x="6629400" y="6164650"/>
            <a:ext cx="2260600" cy="461665"/>
            <a:chOff x="6629400" y="6164650"/>
            <a:chExt cx="2260600" cy="461665"/>
          </a:xfrm>
        </p:grpSpPr>
        <p:pic>
          <p:nvPicPr>
            <p:cNvPr id="9" name="Picture 8" descr="eu_zaszlo.jp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629400" y="6172200"/>
              <a:ext cx="640080" cy="424349"/>
            </a:xfrm>
            <a:prstGeom prst="rect">
              <a:avLst/>
            </a:prstGeom>
          </p:spPr>
        </p:pic>
        <p:sp>
          <p:nvSpPr>
            <p:cNvPr id="10" name="TextBox 9"/>
            <p:cNvSpPr txBox="1"/>
            <p:nvPr userDrawn="1"/>
          </p:nvSpPr>
          <p:spPr>
            <a:xfrm>
              <a:off x="7315200" y="6164650"/>
              <a:ext cx="1574800" cy="461665"/>
            </a:xfrm>
            <a:prstGeom prst="rect">
              <a:avLst/>
            </a:prstGeom>
            <a:noFill/>
          </p:spPr>
          <p:txBody>
            <a:bodyPr wrap="square" rtlCol="0">
              <a:spAutoFit/>
            </a:bodyPr>
            <a:lstStyle/>
            <a:p>
              <a:r>
                <a:rPr lang="en-US" sz="1200" dirty="0" smtClean="0">
                  <a:solidFill>
                    <a:schemeClr val="tx1">
                      <a:lumMod val="50000"/>
                      <a:lumOff val="50000"/>
                    </a:schemeClr>
                  </a:solidFill>
                  <a:latin typeface="Open Sans"/>
                  <a:cs typeface="Open Sans"/>
                </a:rPr>
                <a:t>Co-financed by the </a:t>
              </a:r>
            </a:p>
            <a:p>
              <a:r>
                <a:rPr lang="en-US" sz="1200" dirty="0" smtClean="0">
                  <a:solidFill>
                    <a:schemeClr val="tx1">
                      <a:lumMod val="50000"/>
                      <a:lumOff val="50000"/>
                    </a:schemeClr>
                  </a:solidFill>
                  <a:latin typeface="Open Sans"/>
                  <a:cs typeface="Open Sans"/>
                </a:rPr>
                <a:t>European Union</a:t>
              </a:r>
              <a:endParaRPr lang="en-US" sz="1200" dirty="0">
                <a:solidFill>
                  <a:schemeClr val="tx1">
                    <a:lumMod val="50000"/>
                    <a:lumOff val="50000"/>
                  </a:schemeClr>
                </a:solidFill>
                <a:latin typeface="Open Sans"/>
                <a:cs typeface="Open Sans"/>
              </a:endParaRPr>
            </a:p>
          </p:txBody>
        </p:sp>
      </p:grpSp>
      <p:cxnSp>
        <p:nvCxnSpPr>
          <p:cNvPr id="11" name="Straight Connector 10"/>
          <p:cNvCxnSpPr/>
          <p:nvPr userDrawn="1"/>
        </p:nvCxnSpPr>
        <p:spPr>
          <a:xfrm>
            <a:off x="0" y="1257300"/>
            <a:ext cx="9144000" cy="0"/>
          </a:xfrm>
          <a:prstGeom prst="line">
            <a:avLst/>
          </a:prstGeom>
          <a:ln w="38100">
            <a:solidFill>
              <a:srgbClr val="37518A"/>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2950919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77A795-D2B7-45DB-B072-60FF3D9B15FC}" type="datetimeFigureOut">
              <a:rPr lang="en-US" smtClean="0"/>
              <a:pPr/>
              <a:t>11/11/2020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FC2926A-A5DB-42B2-9A3E-0E49CB0B442E}" type="slidenum">
              <a:rPr lang="en-US" smtClean="0"/>
              <a:pPr/>
              <a:t>‹#›</a:t>
            </a:fld>
            <a:endParaRPr lang="en-US"/>
          </a:p>
        </p:txBody>
      </p:sp>
      <p:cxnSp>
        <p:nvCxnSpPr>
          <p:cNvPr id="10" name="Straight Connector 9"/>
          <p:cNvCxnSpPr/>
          <p:nvPr userDrawn="1"/>
        </p:nvCxnSpPr>
        <p:spPr>
          <a:xfrm>
            <a:off x="0" y="1257300"/>
            <a:ext cx="9144000" cy="0"/>
          </a:xfrm>
          <a:prstGeom prst="line">
            <a:avLst/>
          </a:prstGeom>
          <a:ln w="38100">
            <a:solidFill>
              <a:srgbClr val="37518A"/>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8751979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77A795-D2B7-45DB-B072-60FF3D9B15FC}" type="datetimeFigureOut">
              <a:rPr lang="en-US" smtClean="0"/>
              <a:pPr/>
              <a:t>11/11/2020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FC2926A-A5DB-42B2-9A3E-0E49CB0B442E}" type="slidenum">
              <a:rPr lang="en-US" smtClean="0"/>
              <a:pPr/>
              <a:t>‹#›</a:t>
            </a:fld>
            <a:endParaRPr lang="en-US"/>
          </a:p>
        </p:txBody>
      </p:sp>
      <p:cxnSp>
        <p:nvCxnSpPr>
          <p:cNvPr id="6" name="Straight Connector 5"/>
          <p:cNvCxnSpPr/>
          <p:nvPr userDrawn="1"/>
        </p:nvCxnSpPr>
        <p:spPr>
          <a:xfrm>
            <a:off x="0" y="1257300"/>
            <a:ext cx="9144000" cy="0"/>
          </a:xfrm>
          <a:prstGeom prst="line">
            <a:avLst/>
          </a:prstGeom>
          <a:ln w="38100">
            <a:solidFill>
              <a:srgbClr val="37518A"/>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9337131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77A795-D2B7-45DB-B072-60FF3D9B15FC}" type="datetimeFigureOut">
              <a:rPr lang="en-US" smtClean="0"/>
              <a:pPr/>
              <a:t>11/11/2020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FC2926A-A5DB-42B2-9A3E-0E49CB0B442E}" type="slidenum">
              <a:rPr lang="en-US" smtClean="0"/>
              <a:pPr/>
              <a:t>‹#›</a:t>
            </a:fld>
            <a:endParaRPr lang="en-US"/>
          </a:p>
        </p:txBody>
      </p:sp>
    </p:spTree>
    <p:extLst>
      <p:ext uri="{BB962C8B-B14F-4D97-AF65-F5344CB8AC3E}">
        <p14:creationId xmlns:p14="http://schemas.microsoft.com/office/powerpoint/2010/main" val="8155493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77A795-D2B7-45DB-B072-60FF3D9B15FC}" type="datetimeFigureOut">
              <a:rPr lang="en-US" smtClean="0"/>
              <a:pPr/>
              <a:t>11/11/2020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C2926A-A5DB-42B2-9A3E-0E49CB0B442E}" type="slidenum">
              <a:rPr lang="en-US" smtClean="0"/>
              <a:pPr/>
              <a:t>‹#›</a:t>
            </a:fld>
            <a:endParaRPr lang="en-US"/>
          </a:p>
        </p:txBody>
      </p:sp>
    </p:spTree>
    <p:extLst>
      <p:ext uri="{BB962C8B-B14F-4D97-AF65-F5344CB8AC3E}">
        <p14:creationId xmlns:p14="http://schemas.microsoft.com/office/powerpoint/2010/main" val="38016178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77A795-D2B7-45DB-B072-60FF3D9B15FC}" type="datetimeFigureOut">
              <a:rPr lang="en-US" smtClean="0"/>
              <a:pPr/>
              <a:t>11/11/2020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C2926A-A5DB-42B2-9A3E-0E49CB0B442E}" type="slidenum">
              <a:rPr lang="en-US" smtClean="0"/>
              <a:pPr/>
              <a:t>‹#›</a:t>
            </a:fld>
            <a:endParaRPr lang="en-US"/>
          </a:p>
        </p:txBody>
      </p:sp>
    </p:spTree>
    <p:extLst>
      <p:ext uri="{BB962C8B-B14F-4D97-AF65-F5344CB8AC3E}">
        <p14:creationId xmlns:p14="http://schemas.microsoft.com/office/powerpoint/2010/main" val="19417175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77A795-D2B7-45DB-B072-60FF3D9B15FC}" type="datetimeFigureOut">
              <a:rPr lang="en-US" smtClean="0"/>
              <a:pPr/>
              <a:t>11/11/2020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C2926A-A5DB-42B2-9A3E-0E49CB0B442E}" type="slidenum">
              <a:rPr lang="en-US" smtClean="0"/>
              <a:pPr/>
              <a:t>‹#›</a:t>
            </a:fld>
            <a:endParaRPr lang="en-US"/>
          </a:p>
        </p:txBody>
      </p:sp>
      <p:pic>
        <p:nvPicPr>
          <p:cNvPr id="7" name="Picture 6" descr="HUSKROUA ENI logo_final.ai"/>
          <p:cNvPicPr>
            <a:picLocks noChangeAspect="1"/>
          </p:cNvPicPr>
          <p:nvPr userDrawn="1"/>
        </p:nvPicPr>
        <p:blipFill>
          <a:blip r:embed="rId13">
            <a:extLst>
              <a:ext uri="{28A0092B-C50C-407E-A947-70E740481C1C}">
                <a14:useLocalDpi xmlns:a14="http://schemas.microsoft.com/office/drawing/2010/main"/>
              </a:ext>
            </a:extLst>
          </a:blip>
          <a:stretch>
            <a:fillRect/>
          </a:stretch>
        </p:blipFill>
        <p:spPr>
          <a:xfrm>
            <a:off x="7137447" y="273435"/>
            <a:ext cx="1538709" cy="964665"/>
          </a:xfrm>
          <a:prstGeom prst="rect">
            <a:avLst/>
          </a:prstGeom>
        </p:spPr>
      </p:pic>
    </p:spTree>
    <p:extLst>
      <p:ext uri="{BB962C8B-B14F-4D97-AF65-F5344CB8AC3E}">
        <p14:creationId xmlns:p14="http://schemas.microsoft.com/office/powerpoint/2010/main" val="37802862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e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525" y="0"/>
            <a:ext cx="9124950" cy="1000125"/>
          </a:xfrm>
          <a:prstGeom prst="rect">
            <a:avLst/>
          </a:prstGeom>
          <a:solidFill>
            <a:srgbClr val="2A3D77"/>
          </a:solidFill>
          <a:effectLst/>
        </p:spPr>
        <p:style>
          <a:lnRef idx="1">
            <a:schemeClr val="accent1"/>
          </a:lnRef>
          <a:fillRef idx="3">
            <a:schemeClr val="accent1"/>
          </a:fillRef>
          <a:effectRef idx="2">
            <a:schemeClr val="accent1"/>
          </a:effectRef>
          <a:fontRef idx="minor">
            <a:schemeClr val="lt1"/>
          </a:fontRef>
        </p:style>
        <p:txBody>
          <a:bodyPr rtlCol="0" anchor="ctr">
            <a:normAutofit fontScale="90000"/>
          </a:bodyPr>
          <a:lstStyle/>
          <a:p>
            <a:pPr algn="r"/>
            <a:r>
              <a:rPr lang="en-US" sz="1800" b="1" dirty="0" smtClean="0">
                <a:solidFill>
                  <a:schemeClr val="bg1"/>
                </a:solidFill>
                <a:latin typeface="Open Sans"/>
                <a:cs typeface="Open Sans"/>
              </a:rPr>
              <a:t/>
            </a:r>
            <a:br>
              <a:rPr lang="en-US" sz="1800" b="1" dirty="0" smtClean="0">
                <a:solidFill>
                  <a:schemeClr val="bg1"/>
                </a:solidFill>
                <a:latin typeface="Open Sans"/>
                <a:cs typeface="Open Sans"/>
              </a:rPr>
            </a:br>
            <a:r>
              <a:rPr lang="en-US" sz="1800" b="1" dirty="0" smtClean="0">
                <a:solidFill>
                  <a:schemeClr val="bg1"/>
                </a:solidFill>
                <a:latin typeface="Open Sans"/>
                <a:cs typeface="Open Sans"/>
              </a:rPr>
              <a:t>Hungary-Slovakia-Romania-Ukraine ENI</a:t>
            </a:r>
            <a:br>
              <a:rPr lang="en-US" sz="1800" b="1" dirty="0" smtClean="0">
                <a:solidFill>
                  <a:schemeClr val="bg1"/>
                </a:solidFill>
                <a:latin typeface="Open Sans"/>
                <a:cs typeface="Open Sans"/>
              </a:rPr>
            </a:br>
            <a:r>
              <a:rPr lang="en-US" sz="1800" dirty="0" smtClean="0">
                <a:solidFill>
                  <a:schemeClr val="bg1"/>
                </a:solidFill>
                <a:latin typeface="Open Sans"/>
                <a:cs typeface="Open Sans"/>
              </a:rPr>
              <a:t>Cross-border Cooperation </a:t>
            </a:r>
            <a:r>
              <a:rPr lang="en-US" sz="1800" dirty="0" err="1" smtClean="0">
                <a:solidFill>
                  <a:schemeClr val="bg1"/>
                </a:solidFill>
                <a:latin typeface="Open Sans"/>
                <a:cs typeface="Open Sans"/>
              </a:rPr>
              <a:t>Programme</a:t>
            </a:r>
            <a:r>
              <a:rPr lang="en-US" sz="1800" dirty="0" smtClean="0">
                <a:solidFill>
                  <a:schemeClr val="bg1"/>
                </a:solidFill>
                <a:latin typeface="Open Sans"/>
                <a:cs typeface="Open Sans"/>
              </a:rPr>
              <a:t/>
            </a:r>
            <a:br>
              <a:rPr lang="en-US" sz="1800" dirty="0" smtClean="0">
                <a:solidFill>
                  <a:schemeClr val="bg1"/>
                </a:solidFill>
                <a:latin typeface="Open Sans"/>
                <a:cs typeface="Open Sans"/>
              </a:rPr>
            </a:br>
            <a:r>
              <a:rPr lang="en-US" sz="1800" dirty="0" smtClean="0">
                <a:solidFill>
                  <a:schemeClr val="bg1"/>
                </a:solidFill>
                <a:latin typeface="Open Sans"/>
                <a:cs typeface="Open Sans"/>
              </a:rPr>
              <a:t>2014-2020</a:t>
            </a:r>
            <a:br>
              <a:rPr lang="en-US" sz="1800" dirty="0" smtClean="0">
                <a:solidFill>
                  <a:schemeClr val="bg1"/>
                </a:solidFill>
                <a:latin typeface="Open Sans"/>
                <a:cs typeface="Open Sans"/>
              </a:rPr>
            </a:br>
            <a:endParaRPr lang="en-US" sz="1800" dirty="0"/>
          </a:p>
        </p:txBody>
      </p:sp>
      <p:pic>
        <p:nvPicPr>
          <p:cNvPr id="6" name="Picture 5" descr="ppt_img.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914400"/>
            <a:ext cx="9124950" cy="1514475"/>
          </a:xfrm>
          <a:prstGeom prst="rect">
            <a:avLst/>
          </a:prstGeom>
          <a:ln>
            <a:solidFill>
              <a:schemeClr val="bg1"/>
            </a:solidFill>
          </a:ln>
        </p:spPr>
      </p:pic>
      <p:pic>
        <p:nvPicPr>
          <p:cNvPr id="7" name="Picture 6" descr="HUSKROUA ENI logo_final_white.ai"/>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19472" y="208019"/>
            <a:ext cx="722245" cy="777802"/>
          </a:xfrm>
          <a:prstGeom prst="rect">
            <a:avLst/>
          </a:prstGeom>
        </p:spPr>
      </p:pic>
      <p:sp>
        <p:nvSpPr>
          <p:cNvPr id="9" name="TextBox 8"/>
          <p:cNvSpPr txBox="1"/>
          <p:nvPr/>
        </p:nvSpPr>
        <p:spPr>
          <a:xfrm>
            <a:off x="1143000" y="613196"/>
            <a:ext cx="1905000" cy="369332"/>
          </a:xfrm>
          <a:prstGeom prst="rect">
            <a:avLst/>
          </a:prstGeom>
          <a:noFill/>
        </p:spPr>
        <p:txBody>
          <a:bodyPr wrap="square" rtlCol="0">
            <a:spAutoFit/>
          </a:bodyPr>
          <a:lstStyle/>
          <a:p>
            <a:r>
              <a:rPr lang="en-US" dirty="0" smtClean="0">
                <a:solidFill>
                  <a:schemeClr val="bg1"/>
                </a:solidFill>
              </a:rPr>
              <a:t>HUSKROUA CBC</a:t>
            </a:r>
            <a:endParaRPr lang="en-US" dirty="0">
              <a:solidFill>
                <a:schemeClr val="bg1"/>
              </a:solidFill>
            </a:endParaRPr>
          </a:p>
        </p:txBody>
      </p:sp>
      <p:sp>
        <p:nvSpPr>
          <p:cNvPr id="10" name="Title 1"/>
          <p:cNvSpPr txBox="1">
            <a:spLocks/>
          </p:cNvSpPr>
          <p:nvPr/>
        </p:nvSpPr>
        <p:spPr>
          <a:xfrm>
            <a:off x="-19050" y="2428875"/>
            <a:ext cx="9144000" cy="440137"/>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600" b="1" dirty="0" smtClean="0">
                <a:solidFill>
                  <a:srgbClr val="2A3D77"/>
                </a:solidFill>
                <a:latin typeface="Open Sans"/>
                <a:cs typeface="Open Sans"/>
              </a:rPr>
              <a:t>PARTNERSHIP</a:t>
            </a:r>
            <a:r>
              <a:rPr lang="en-US" sz="1600" dirty="0" smtClean="0">
                <a:latin typeface="Open Sans"/>
                <a:cs typeface="Open Sans"/>
              </a:rPr>
              <a:t> </a:t>
            </a:r>
            <a:r>
              <a:rPr lang="en-US" sz="1600" dirty="0" smtClean="0">
                <a:solidFill>
                  <a:srgbClr val="36322D"/>
                </a:solidFill>
                <a:latin typeface="Open Sans"/>
                <a:cs typeface="Open Sans"/>
              </a:rPr>
              <a:t>WITHOUT BORDERS</a:t>
            </a:r>
            <a:endParaRPr lang="en-US" sz="1600" dirty="0">
              <a:solidFill>
                <a:srgbClr val="36322D"/>
              </a:solidFill>
              <a:latin typeface="Open Sans"/>
              <a:cs typeface="Open Sans"/>
            </a:endParaRPr>
          </a:p>
        </p:txBody>
      </p:sp>
      <p:sp>
        <p:nvSpPr>
          <p:cNvPr id="12" name="TextBox 11"/>
          <p:cNvSpPr txBox="1"/>
          <p:nvPr/>
        </p:nvSpPr>
        <p:spPr>
          <a:xfrm>
            <a:off x="1661842" y="3282800"/>
            <a:ext cx="5782213" cy="1477328"/>
          </a:xfrm>
          <a:prstGeom prst="rect">
            <a:avLst/>
          </a:prstGeom>
          <a:noFill/>
        </p:spPr>
        <p:txBody>
          <a:bodyPr wrap="square" rtlCol="0">
            <a:spAutoFit/>
          </a:bodyPr>
          <a:lstStyle/>
          <a:p>
            <a:r>
              <a:rPr lang="en-US" dirty="0">
                <a:solidFill>
                  <a:srgbClr val="C00000"/>
                </a:solidFill>
                <a:latin typeface="Open Sans"/>
                <a:cs typeface="Open Sans"/>
              </a:rPr>
              <a:t>HUSKROUA ENI CBC </a:t>
            </a:r>
            <a:r>
              <a:rPr lang="hu-HU" dirty="0" smtClean="0">
                <a:solidFill>
                  <a:srgbClr val="C00000"/>
                </a:solidFill>
                <a:latin typeface="Open Sans"/>
                <a:cs typeface="Open Sans"/>
              </a:rPr>
              <a:t>Program </a:t>
            </a:r>
            <a:r>
              <a:rPr lang="en-US" dirty="0" smtClean="0">
                <a:solidFill>
                  <a:srgbClr val="C00000"/>
                </a:solidFill>
                <a:latin typeface="Open Sans"/>
                <a:cs typeface="Open Sans"/>
              </a:rPr>
              <a:t>2014-2020</a:t>
            </a:r>
            <a:endParaRPr lang="en-US" dirty="0">
              <a:solidFill>
                <a:srgbClr val="C00000"/>
              </a:solidFill>
              <a:latin typeface="Open Sans"/>
              <a:cs typeface="Open Sans"/>
            </a:endParaRPr>
          </a:p>
          <a:p>
            <a:endParaRPr lang="en-US" dirty="0">
              <a:solidFill>
                <a:srgbClr val="C00000"/>
              </a:solidFill>
              <a:latin typeface="Open Sans"/>
              <a:cs typeface="Open Sans"/>
            </a:endParaRPr>
          </a:p>
          <a:p>
            <a:r>
              <a:rPr lang="hu-HU" dirty="0" err="1" smtClean="0">
                <a:solidFill>
                  <a:schemeClr val="tx2"/>
                </a:solidFill>
                <a:latin typeface="Open Sans"/>
                <a:cs typeface="Open Sans"/>
              </a:rPr>
              <a:t>Workshop</a:t>
            </a:r>
            <a:r>
              <a:rPr lang="hu-HU" dirty="0" smtClean="0">
                <a:solidFill>
                  <a:schemeClr val="tx2"/>
                </a:solidFill>
                <a:latin typeface="Open Sans"/>
                <a:cs typeface="Open Sans"/>
              </a:rPr>
              <a:t> magyar Kedvezményezettek részére</a:t>
            </a:r>
            <a:endParaRPr lang="en-US" dirty="0">
              <a:solidFill>
                <a:schemeClr val="tx2"/>
              </a:solidFill>
              <a:latin typeface="Open Sans"/>
              <a:cs typeface="Open Sans"/>
            </a:endParaRPr>
          </a:p>
          <a:p>
            <a:endParaRPr lang="en-US" dirty="0">
              <a:solidFill>
                <a:srgbClr val="C00000"/>
              </a:solidFill>
              <a:latin typeface="Open Sans"/>
              <a:cs typeface="Open Sans"/>
            </a:endParaRPr>
          </a:p>
          <a:p>
            <a:r>
              <a:rPr lang="hu-HU" dirty="0" smtClean="0"/>
              <a:t>On-line</a:t>
            </a:r>
            <a:r>
              <a:rPr lang="en-US" dirty="0" smtClean="0">
                <a:solidFill>
                  <a:srgbClr val="36322D"/>
                </a:solidFill>
                <a:latin typeface="Open Sans"/>
                <a:cs typeface="Open Sans"/>
              </a:rPr>
              <a:t> </a:t>
            </a:r>
            <a:r>
              <a:rPr lang="en-US" dirty="0">
                <a:solidFill>
                  <a:srgbClr val="36322D"/>
                </a:solidFill>
                <a:latin typeface="Open Sans"/>
                <a:cs typeface="Open Sans"/>
              </a:rPr>
              <a:t>| </a:t>
            </a:r>
            <a:r>
              <a:rPr lang="hu-HU" dirty="0" smtClean="0">
                <a:solidFill>
                  <a:srgbClr val="36322D"/>
                </a:solidFill>
                <a:latin typeface="Open Sans"/>
                <a:cs typeface="Open Sans"/>
              </a:rPr>
              <a:t>2020. november 11. 9.30-12.00</a:t>
            </a:r>
            <a:endParaRPr lang="en-US" dirty="0">
              <a:solidFill>
                <a:srgbClr val="36322D"/>
              </a:solidFill>
              <a:latin typeface="Open Sans"/>
              <a:cs typeface="Open Sans"/>
            </a:endParaRPr>
          </a:p>
        </p:txBody>
      </p:sp>
      <p:sp>
        <p:nvSpPr>
          <p:cNvPr id="13" name="TextBox 12"/>
          <p:cNvSpPr txBox="1"/>
          <p:nvPr/>
        </p:nvSpPr>
        <p:spPr>
          <a:xfrm>
            <a:off x="5796136" y="4390796"/>
            <a:ext cx="2977116" cy="369332"/>
          </a:xfrm>
          <a:prstGeom prst="rect">
            <a:avLst/>
          </a:prstGeom>
          <a:noFill/>
        </p:spPr>
        <p:txBody>
          <a:bodyPr wrap="square" rtlCol="0">
            <a:spAutoFit/>
          </a:bodyPr>
          <a:lstStyle/>
          <a:p>
            <a:pPr algn="r"/>
            <a:r>
              <a:rPr lang="en-US" dirty="0" smtClean="0"/>
              <a:t>www.huskroua-cbc.eu</a:t>
            </a:r>
            <a:endParaRPr lang="en-US" dirty="0"/>
          </a:p>
        </p:txBody>
      </p:sp>
    </p:spTree>
    <p:extLst>
      <p:ext uri="{BB962C8B-B14F-4D97-AF65-F5344CB8AC3E}">
        <p14:creationId xmlns:p14="http://schemas.microsoft.com/office/powerpoint/2010/main" val="25804307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a:xfrm>
            <a:off x="457200" y="274638"/>
            <a:ext cx="6635080" cy="777875"/>
          </a:xfrm>
        </p:spPr>
        <p:txBody>
          <a:bodyPr>
            <a:noAutofit/>
          </a:bodyPr>
          <a:lstStyle/>
          <a:p>
            <a:pPr algn="l"/>
            <a:r>
              <a:rPr lang="hu-HU" sz="2400" b="1" dirty="0">
                <a:solidFill>
                  <a:srgbClr val="0070C0"/>
                </a:solidFill>
              </a:rPr>
              <a:t>Módosítások </a:t>
            </a:r>
            <a:r>
              <a:rPr lang="hu-HU" sz="2400" b="1" dirty="0" smtClean="0">
                <a:solidFill>
                  <a:srgbClr val="0070C0"/>
                </a:solidFill>
              </a:rPr>
              <a:t>a Támogatási Szerződésben és a Projekt Végrehajtási </a:t>
            </a:r>
            <a:r>
              <a:rPr lang="hu-HU" sz="2400" b="1" dirty="0">
                <a:solidFill>
                  <a:srgbClr val="0070C0"/>
                </a:solidFill>
              </a:rPr>
              <a:t>K</a:t>
            </a:r>
            <a:r>
              <a:rPr lang="hu-HU" sz="2400" b="1" dirty="0" smtClean="0">
                <a:solidFill>
                  <a:srgbClr val="0070C0"/>
                </a:solidFill>
              </a:rPr>
              <a:t>ézikönyvben</a:t>
            </a:r>
            <a:endParaRPr lang="en-US" sz="2400" b="1" dirty="0">
              <a:solidFill>
                <a:srgbClr val="0070C0"/>
              </a:solidFill>
            </a:endParaRPr>
          </a:p>
        </p:txBody>
      </p:sp>
      <p:sp>
        <p:nvSpPr>
          <p:cNvPr id="3" name="Content Placeholder 2"/>
          <p:cNvSpPr>
            <a:spLocks noGrp="1"/>
          </p:cNvSpPr>
          <p:nvPr>
            <p:ph idx="1"/>
          </p:nvPr>
        </p:nvSpPr>
        <p:spPr>
          <a:xfrm>
            <a:off x="611560" y="1268760"/>
            <a:ext cx="8229600" cy="4968899"/>
          </a:xfrm>
        </p:spPr>
        <p:txBody>
          <a:bodyPr rtlCol="0">
            <a:normAutofit fontScale="92500" lnSpcReduction="20000"/>
          </a:bodyPr>
          <a:lstStyle/>
          <a:p>
            <a:pPr marL="0" indent="0">
              <a:buNone/>
              <a:defRPr/>
            </a:pPr>
            <a:r>
              <a:rPr lang="en-US" sz="2000" dirty="0" smtClean="0"/>
              <a:t>COVID-19</a:t>
            </a:r>
            <a:r>
              <a:rPr lang="hu-HU" sz="2000" dirty="0" smtClean="0"/>
              <a:t>: enyhítő intézkedések</a:t>
            </a:r>
          </a:p>
          <a:p>
            <a:pPr marL="0" indent="0">
              <a:buNone/>
              <a:defRPr/>
            </a:pPr>
            <a:r>
              <a:rPr lang="en-US" sz="2000" dirty="0" smtClean="0"/>
              <a:t>JMC</a:t>
            </a:r>
            <a:r>
              <a:rPr lang="hu-HU" sz="2000" dirty="0" smtClean="0"/>
              <a:t> jóváhagyás: </a:t>
            </a:r>
            <a:r>
              <a:rPr lang="en-US" sz="2000" dirty="0" smtClean="0"/>
              <a:t> 2020</a:t>
            </a:r>
            <a:r>
              <a:rPr lang="hu-HU" sz="2000" dirty="0" smtClean="0"/>
              <a:t>. október 12.</a:t>
            </a:r>
            <a:endParaRPr lang="en-US" sz="2000" dirty="0"/>
          </a:p>
          <a:p>
            <a:pPr marL="0" indent="0" eaLnBrk="1" fontAlgn="auto" hangingPunct="1">
              <a:spcAft>
                <a:spcPts val="0"/>
              </a:spcAft>
              <a:buFont typeface="Arial" pitchFamily="34" charset="0"/>
              <a:buNone/>
              <a:defRPr/>
            </a:pPr>
            <a:endParaRPr lang="hu-HU" sz="2000" dirty="0" smtClean="0"/>
          </a:p>
          <a:p>
            <a:pPr marL="0" indent="0" eaLnBrk="1" fontAlgn="auto" hangingPunct="1">
              <a:spcAft>
                <a:spcPts val="0"/>
              </a:spcAft>
              <a:buFont typeface="Arial" pitchFamily="34" charset="0"/>
              <a:buNone/>
              <a:defRPr/>
            </a:pPr>
            <a:r>
              <a:rPr lang="hu-HU" sz="2200" b="1" dirty="0" smtClean="0"/>
              <a:t>Támogatási szerződés (</a:t>
            </a:r>
            <a:r>
              <a:rPr lang="en-US" sz="2200" b="1" dirty="0" smtClean="0"/>
              <a:t>Grant Contract</a:t>
            </a:r>
            <a:r>
              <a:rPr lang="hu-HU" sz="2200" b="1" dirty="0" smtClean="0"/>
              <a:t>)</a:t>
            </a:r>
            <a:r>
              <a:rPr lang="en-US" sz="2200" b="1" dirty="0" smtClean="0"/>
              <a:t>: </a:t>
            </a:r>
            <a:endParaRPr lang="hu-HU" sz="2200" b="1" dirty="0" smtClean="0"/>
          </a:p>
          <a:p>
            <a:pPr marL="0" indent="0" eaLnBrk="1" fontAlgn="auto" hangingPunct="1">
              <a:spcAft>
                <a:spcPts val="0"/>
              </a:spcAft>
              <a:buFont typeface="Arial" pitchFamily="34" charset="0"/>
              <a:buNone/>
              <a:defRPr/>
            </a:pPr>
            <a:endParaRPr lang="en-US" sz="1100" b="1" dirty="0" smtClean="0"/>
          </a:p>
          <a:p>
            <a:pPr lvl="0" eaLnBrk="1" fontAlgn="auto" hangingPunct="1">
              <a:spcAft>
                <a:spcPts val="0"/>
              </a:spcAft>
              <a:defRPr/>
            </a:pPr>
            <a:r>
              <a:rPr lang="en-US" sz="2200" b="1" dirty="0" smtClean="0"/>
              <a:t>legal provisions in </a:t>
            </a:r>
            <a:r>
              <a:rPr lang="en-US" sz="2200" b="1" dirty="0"/>
              <a:t>Preamble </a:t>
            </a:r>
            <a:r>
              <a:rPr lang="en-US" sz="1800" b="1" dirty="0" smtClean="0"/>
              <a:t>- </a:t>
            </a:r>
            <a:r>
              <a:rPr lang="en-US" sz="2000" dirty="0" smtClean="0"/>
              <a:t>Commission Implementing Regulation (EU) 2020/879 of 23 June 2020 amending Implementing Regulation (EU) No 897/2014 with specific measures in response to the COVID-19 pandemic </a:t>
            </a:r>
            <a:endParaRPr lang="hu-HU" sz="2000" dirty="0" smtClean="0"/>
          </a:p>
          <a:p>
            <a:pPr lvl="0" eaLnBrk="1" fontAlgn="auto" hangingPunct="1">
              <a:spcAft>
                <a:spcPts val="0"/>
              </a:spcAft>
              <a:defRPr/>
            </a:pPr>
            <a:endParaRPr lang="en-US" sz="2000" dirty="0" smtClean="0"/>
          </a:p>
          <a:p>
            <a:pPr eaLnBrk="1" fontAlgn="auto" hangingPunct="1">
              <a:spcAft>
                <a:spcPts val="0"/>
              </a:spcAft>
              <a:defRPr/>
            </a:pPr>
            <a:r>
              <a:rPr lang="en-US" sz="2200" b="1" dirty="0" smtClean="0"/>
              <a:t>article 6 – narrative and financial reporting</a:t>
            </a:r>
          </a:p>
          <a:p>
            <a:pPr lvl="1" eaLnBrk="1" fontAlgn="auto" hangingPunct="1">
              <a:spcAft>
                <a:spcPts val="0"/>
              </a:spcAft>
              <a:buFont typeface="Wingdings" panose="05000000000000000000" pitchFamily="2" charset="2"/>
              <a:buChar char="ü"/>
              <a:defRPr/>
            </a:pPr>
            <a:r>
              <a:rPr lang="en-US" sz="2000" b="1" dirty="0" err="1" smtClean="0"/>
              <a:t>Interreg</a:t>
            </a:r>
            <a:r>
              <a:rPr lang="en-US" sz="2000" b="1" dirty="0" smtClean="0"/>
              <a:t> + system</a:t>
            </a:r>
          </a:p>
          <a:p>
            <a:pPr lvl="1" eaLnBrk="1" fontAlgn="auto" hangingPunct="1">
              <a:spcAft>
                <a:spcPts val="0"/>
              </a:spcAft>
              <a:buFont typeface="Wingdings" panose="05000000000000000000" pitchFamily="2" charset="2"/>
              <a:buChar char="ü"/>
              <a:defRPr/>
            </a:pPr>
            <a:r>
              <a:rPr lang="en-US" sz="2000" dirty="0" smtClean="0"/>
              <a:t>Point 6.7 - In case the </a:t>
            </a:r>
            <a:r>
              <a:rPr lang="en-US" sz="2000" b="1" dirty="0" err="1" smtClean="0"/>
              <a:t>Interreg</a:t>
            </a:r>
            <a:r>
              <a:rPr lang="en-US" sz="2000" b="1" dirty="0" smtClean="0"/>
              <a:t> + system is not functional </a:t>
            </a:r>
            <a:r>
              <a:rPr lang="en-US" sz="2000" dirty="0" smtClean="0"/>
              <a:t>to provide an expenditure and revenue verification report, the deadlines defined for the Beneficiary to submit the Beneficiary report and the Lead Beneficiary to submit the project interim and final reports with all approved expenditure and revenue verification reports for the first 12 months period shall be prolonged with </a:t>
            </a:r>
            <a:r>
              <a:rPr lang="en-US" sz="2000" b="1" dirty="0" smtClean="0"/>
              <a:t>maximum 6 months </a:t>
            </a:r>
            <a:r>
              <a:rPr lang="en-US" sz="2000" dirty="0" smtClean="0"/>
              <a:t>depending on the availability of the functional system</a:t>
            </a:r>
            <a:r>
              <a:rPr lang="hu-HU" sz="2000" dirty="0" smtClean="0"/>
              <a:t>.</a:t>
            </a:r>
            <a:endParaRPr lang="en-US" sz="2000" dirty="0"/>
          </a:p>
          <a:p>
            <a:pPr marL="0" indent="0" eaLnBrk="1" fontAlgn="auto" hangingPunct="1">
              <a:spcAft>
                <a:spcPts val="0"/>
              </a:spcAft>
              <a:buNone/>
              <a:defRPr/>
            </a:pPr>
            <a:endParaRPr lang="en-US" sz="2000" dirty="0"/>
          </a:p>
          <a:p>
            <a:pPr eaLnBrk="1" fontAlgn="auto" hangingPunct="1">
              <a:spcAft>
                <a:spcPts val="0"/>
              </a:spcAft>
              <a:defRPr/>
            </a:pPr>
            <a:endParaRPr lang="en-US" sz="2000" b="1" dirty="0" smtClean="0"/>
          </a:p>
          <a:p>
            <a:pPr marL="0" indent="0" algn="ctr" eaLnBrk="1" fontAlgn="auto" hangingPunct="1">
              <a:spcAft>
                <a:spcPts val="0"/>
              </a:spcAft>
              <a:buFont typeface="Arial" pitchFamily="34" charset="0"/>
              <a:buNone/>
              <a:defRPr/>
            </a:pPr>
            <a:endParaRPr lang="en-US" sz="2000" b="1" dirty="0"/>
          </a:p>
          <a:p>
            <a:pPr marL="0" indent="0" algn="ctr" eaLnBrk="1" fontAlgn="auto" hangingPunct="1">
              <a:spcAft>
                <a:spcPts val="0"/>
              </a:spcAft>
              <a:buFont typeface="Arial" pitchFamily="34" charset="0"/>
              <a:buNone/>
              <a:defRPr/>
            </a:pPr>
            <a:endParaRPr lang="en-US" sz="2000" b="1" dirty="0" smtClean="0"/>
          </a:p>
          <a:p>
            <a:pPr marL="0" indent="0" algn="ctr" eaLnBrk="1" fontAlgn="auto" hangingPunct="1">
              <a:spcAft>
                <a:spcPts val="0"/>
              </a:spcAft>
              <a:buFont typeface="Arial" pitchFamily="34" charset="0"/>
              <a:buNone/>
              <a:defRPr/>
            </a:pPr>
            <a:endParaRPr lang="en-US" b="1" dirty="0"/>
          </a:p>
        </p:txBody>
      </p:sp>
    </p:spTree>
    <p:extLst>
      <p:ext uri="{BB962C8B-B14F-4D97-AF65-F5344CB8AC3E}">
        <p14:creationId xmlns:p14="http://schemas.microsoft.com/office/powerpoint/2010/main" val="21215325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a:xfrm>
            <a:off x="457200" y="274638"/>
            <a:ext cx="6635080" cy="777875"/>
          </a:xfrm>
        </p:spPr>
        <p:txBody>
          <a:bodyPr>
            <a:noAutofit/>
          </a:bodyPr>
          <a:lstStyle/>
          <a:p>
            <a:pPr algn="l"/>
            <a:r>
              <a:rPr lang="hu-HU" sz="2400" b="1" dirty="0">
                <a:solidFill>
                  <a:srgbClr val="0070C0"/>
                </a:solidFill>
              </a:rPr>
              <a:t>Módosítások </a:t>
            </a:r>
            <a:r>
              <a:rPr lang="hu-HU" sz="2400" b="1" dirty="0" smtClean="0">
                <a:solidFill>
                  <a:srgbClr val="0070C0"/>
                </a:solidFill>
              </a:rPr>
              <a:t>a Támogatási </a:t>
            </a:r>
            <a:r>
              <a:rPr lang="hu-HU" sz="2400" b="1" dirty="0">
                <a:solidFill>
                  <a:srgbClr val="0070C0"/>
                </a:solidFill>
              </a:rPr>
              <a:t>Szerződésben és a Projekt Végrehajtási Kézikönyvben</a:t>
            </a:r>
            <a:endParaRPr lang="en-US" sz="2400" b="1" dirty="0"/>
          </a:p>
        </p:txBody>
      </p:sp>
      <p:sp>
        <p:nvSpPr>
          <p:cNvPr id="3" name="Content Placeholder 2"/>
          <p:cNvSpPr>
            <a:spLocks noGrp="1"/>
          </p:cNvSpPr>
          <p:nvPr>
            <p:ph idx="1"/>
          </p:nvPr>
        </p:nvSpPr>
        <p:spPr>
          <a:xfrm>
            <a:off x="827584" y="1268760"/>
            <a:ext cx="8136904" cy="4968552"/>
          </a:xfrm>
        </p:spPr>
        <p:txBody>
          <a:bodyPr rtlCol="0">
            <a:normAutofit/>
          </a:bodyPr>
          <a:lstStyle/>
          <a:p>
            <a:r>
              <a:rPr lang="en-GB" sz="2000" b="1" dirty="0" smtClean="0"/>
              <a:t>article 7 – payment arrangements</a:t>
            </a:r>
            <a:r>
              <a:rPr lang="hu-HU" sz="2000" b="1" dirty="0" smtClean="0"/>
              <a:t>, p</a:t>
            </a:r>
            <a:r>
              <a:rPr lang="en-GB" sz="2000" b="1" dirty="0" err="1" smtClean="0"/>
              <a:t>oint</a:t>
            </a:r>
            <a:r>
              <a:rPr lang="en-GB" sz="2000" b="1" dirty="0" smtClean="0"/>
              <a:t> </a:t>
            </a:r>
            <a:r>
              <a:rPr lang="en-GB" sz="2000" b="1" dirty="0"/>
              <a:t>7.3 </a:t>
            </a:r>
            <a:endParaRPr lang="hu-HU" sz="2000" b="1" dirty="0" smtClean="0"/>
          </a:p>
          <a:p>
            <a:pPr>
              <a:buFont typeface="Wingdings" panose="05000000000000000000" pitchFamily="2" charset="2"/>
              <a:buChar char="ü"/>
            </a:pPr>
            <a:r>
              <a:rPr lang="en-GB" sz="1600" b="1" u="sng" dirty="0" smtClean="0"/>
              <a:t>After </a:t>
            </a:r>
            <a:r>
              <a:rPr lang="en-GB" sz="1600" b="1" u="sng" dirty="0"/>
              <a:t>the first 12 month reporting period </a:t>
            </a:r>
            <a:r>
              <a:rPr lang="en-GB" sz="1600" dirty="0"/>
              <a:t>second instalment and third instalment in case of projects with infrastructure component or works requiring building permission, pre-financing may be given </a:t>
            </a:r>
            <a:r>
              <a:rPr lang="en-GB" sz="1600" b="1" dirty="0" smtClean="0"/>
              <a:t>without reduction </a:t>
            </a:r>
            <a:r>
              <a:rPr lang="en-GB" sz="1600" dirty="0" smtClean="0"/>
              <a:t>as laid down in Article 7.2 if the part of the </a:t>
            </a:r>
            <a:r>
              <a:rPr lang="en-GB" sz="1600" b="1" dirty="0" smtClean="0"/>
              <a:t>expenditure actually incurred </a:t>
            </a:r>
            <a:r>
              <a:rPr lang="en-GB" sz="1600" dirty="0" smtClean="0"/>
              <a:t>which is financed by the Managing Authority (by applying the percentage set out in Article 3.2 of the Contract) </a:t>
            </a:r>
            <a:r>
              <a:rPr lang="en-GB" sz="1600" b="1" dirty="0" smtClean="0"/>
              <a:t>stands at 50% of the previous payment</a:t>
            </a:r>
            <a:r>
              <a:rPr lang="hu-HU" sz="1600" b="1" dirty="0" smtClean="0"/>
              <a:t>(s)</a:t>
            </a:r>
            <a:r>
              <a:rPr lang="en-GB" sz="1600" b="1" dirty="0" smtClean="0"/>
              <a:t> </a:t>
            </a:r>
            <a:r>
              <a:rPr lang="en-GB" sz="1600" dirty="0" smtClean="0"/>
              <a:t>as supported by the corresponding interim report and by an expenditure and revenue </a:t>
            </a:r>
            <a:r>
              <a:rPr lang="en-US" sz="1600" dirty="0" smtClean="0"/>
              <a:t>verification report. </a:t>
            </a:r>
          </a:p>
          <a:p>
            <a:pPr>
              <a:buFont typeface="Wingdings" panose="05000000000000000000" pitchFamily="2" charset="2"/>
              <a:buChar char="ü"/>
            </a:pPr>
            <a:r>
              <a:rPr lang="en-US" sz="1600" b="1" dirty="0" smtClean="0"/>
              <a:t>Where the consumption </a:t>
            </a:r>
            <a:r>
              <a:rPr lang="en-US" sz="1600" dirty="0" smtClean="0"/>
              <a:t>of the first pre-financing and of the second instalment in case of projects with infrastructure component or works requiring building permission </a:t>
            </a:r>
            <a:r>
              <a:rPr lang="en-US" sz="1600" b="1" dirty="0" smtClean="0"/>
              <a:t>is less than 50%, the amount of the new pre-financing payment </a:t>
            </a:r>
            <a:r>
              <a:rPr lang="en-US" sz="1600" b="1" u="sng" dirty="0" smtClean="0"/>
              <a:t>shall be reduced by the unused amounts of the 50% of the previous pre-financing payment.</a:t>
            </a:r>
          </a:p>
          <a:p>
            <a:pPr marL="0" indent="0">
              <a:buNone/>
            </a:pPr>
            <a:endParaRPr lang="en-US" sz="1600" b="1" dirty="0" smtClean="0"/>
          </a:p>
          <a:p>
            <a:r>
              <a:rPr lang="en-US" sz="2000" b="1" dirty="0" smtClean="0"/>
              <a:t>article 17 – extension, suspension and termination of the contract</a:t>
            </a:r>
            <a:endParaRPr lang="en-US" sz="2000" dirty="0" smtClean="0"/>
          </a:p>
          <a:p>
            <a:pPr>
              <a:buFontTx/>
              <a:buChar char="-"/>
            </a:pPr>
            <a:r>
              <a:rPr lang="en-US" sz="1600" b="1" strike="sngStrike" dirty="0" smtClean="0"/>
              <a:t>The project can be extended only once and maximum for 6 months </a:t>
            </a:r>
          </a:p>
          <a:p>
            <a:pPr marL="0" indent="0">
              <a:buNone/>
            </a:pPr>
            <a:endParaRPr lang="en-GB" sz="1600" u="sng" strike="sngStrike" dirty="0"/>
          </a:p>
          <a:p>
            <a:pPr marL="0" indent="0">
              <a:buNone/>
            </a:pPr>
            <a:r>
              <a:rPr lang="hu-HU" sz="1600" u="sng" dirty="0" smtClean="0"/>
              <a:t>A változások a Támogatási Szerződések módosítása formájában kerülnek alkalmazásra.</a:t>
            </a:r>
            <a:endParaRPr lang="en-GB" sz="1600" u="sng" dirty="0" smtClean="0"/>
          </a:p>
        </p:txBody>
      </p:sp>
    </p:spTree>
    <p:extLst>
      <p:ext uri="{BB962C8B-B14F-4D97-AF65-F5344CB8AC3E}">
        <p14:creationId xmlns:p14="http://schemas.microsoft.com/office/powerpoint/2010/main" val="34715516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p:txBody>
          <a:bodyPr/>
          <a:lstStyle/>
          <a:p>
            <a:pPr algn="l"/>
            <a:r>
              <a:rPr lang="hu-HU" sz="2400" b="1" dirty="0">
                <a:solidFill>
                  <a:srgbClr val="0070C0"/>
                </a:solidFill>
              </a:rPr>
              <a:t>Módosítások a Támogatási Szerződésben és a Projekt Végrehajtási Kézikönyvben</a:t>
            </a:r>
            <a:endParaRPr lang="en-US" sz="2400" dirty="0"/>
          </a:p>
        </p:txBody>
      </p:sp>
      <p:sp>
        <p:nvSpPr>
          <p:cNvPr id="3" name="Content Placeholder 2"/>
          <p:cNvSpPr>
            <a:spLocks noGrp="1"/>
          </p:cNvSpPr>
          <p:nvPr>
            <p:ph idx="1"/>
          </p:nvPr>
        </p:nvSpPr>
        <p:spPr/>
        <p:txBody>
          <a:bodyPr>
            <a:normAutofit fontScale="92500" lnSpcReduction="20000"/>
          </a:bodyPr>
          <a:lstStyle/>
          <a:p>
            <a:pPr marL="0" indent="0">
              <a:buNone/>
            </a:pPr>
            <a:r>
              <a:rPr lang="en-US" sz="2400" b="1" dirty="0"/>
              <a:t>PIM </a:t>
            </a:r>
            <a:r>
              <a:rPr lang="hu-HU" sz="2400" b="1" dirty="0" smtClean="0"/>
              <a:t>módosítások</a:t>
            </a:r>
            <a:r>
              <a:rPr lang="en-US" sz="2400" b="1" dirty="0" smtClean="0"/>
              <a:t>: </a:t>
            </a:r>
            <a:endParaRPr lang="en-US" sz="2400" b="1" dirty="0"/>
          </a:p>
          <a:p>
            <a:pPr marL="0" indent="0">
              <a:buNone/>
            </a:pPr>
            <a:r>
              <a:rPr lang="en-US" sz="2400" dirty="0"/>
              <a:t>-https://</a:t>
            </a:r>
            <a:r>
              <a:rPr lang="en-US" sz="2400" dirty="0" smtClean="0"/>
              <a:t>huskroua-cbc.eu/documents/project-implementation-documents</a:t>
            </a:r>
            <a:endParaRPr lang="hu-HU" sz="2400" dirty="0" smtClean="0"/>
          </a:p>
          <a:p>
            <a:pPr marL="0" indent="0">
              <a:buNone/>
            </a:pPr>
            <a:endParaRPr lang="en-US" sz="2400" dirty="0"/>
          </a:p>
          <a:p>
            <a:pPr>
              <a:buFont typeface="Wingdings" panose="05000000000000000000" pitchFamily="2" charset="2"/>
              <a:buChar char="ü"/>
            </a:pPr>
            <a:r>
              <a:rPr lang="hu-HU" sz="2400" dirty="0" smtClean="0"/>
              <a:t>Összhangba hozás a módosított </a:t>
            </a:r>
            <a:r>
              <a:rPr lang="hu-HU" sz="2400" dirty="0" err="1" smtClean="0"/>
              <a:t>GC-vel</a:t>
            </a:r>
            <a:endParaRPr lang="hu-HU" sz="2400" dirty="0"/>
          </a:p>
          <a:p>
            <a:pPr>
              <a:buFont typeface="Wingdings" panose="05000000000000000000" pitchFamily="2" charset="2"/>
              <a:buChar char="ü"/>
            </a:pPr>
            <a:r>
              <a:rPr lang="hu-HU" sz="2400" dirty="0"/>
              <a:t>A</a:t>
            </a:r>
            <a:r>
              <a:rPr lang="hu-HU" sz="2400" dirty="0" smtClean="0"/>
              <a:t>z előlegből keletkezett </a:t>
            </a:r>
            <a:r>
              <a:rPr lang="hu-HU" sz="2400" dirty="0"/>
              <a:t>kamat </a:t>
            </a:r>
            <a:r>
              <a:rPr lang="hu-HU" sz="2400" dirty="0" smtClean="0"/>
              <a:t>és bevétel felhasználhatósága</a:t>
            </a:r>
            <a:r>
              <a:rPr lang="en-US" sz="2400" dirty="0" smtClean="0"/>
              <a:t> (3.6</a:t>
            </a:r>
            <a:r>
              <a:rPr lang="hu-HU" sz="2400" dirty="0" smtClean="0"/>
              <a:t> pont</a:t>
            </a:r>
            <a:r>
              <a:rPr lang="en-US" sz="2400" dirty="0" smtClean="0"/>
              <a:t>)</a:t>
            </a:r>
          </a:p>
          <a:p>
            <a:pPr>
              <a:buFont typeface="Wingdings" panose="05000000000000000000" pitchFamily="2" charset="2"/>
              <a:buChar char="ü"/>
            </a:pPr>
            <a:r>
              <a:rPr lang="en-US" sz="2400" dirty="0" smtClean="0"/>
              <a:t>I</a:t>
            </a:r>
            <a:r>
              <a:rPr lang="hu-HU" sz="2400" dirty="0" smtClean="0"/>
              <a:t>NTERREG+ rendszer leírása</a:t>
            </a:r>
          </a:p>
          <a:p>
            <a:pPr>
              <a:buFont typeface="Wingdings" panose="05000000000000000000" pitchFamily="2" charset="2"/>
              <a:buChar char="ü"/>
            </a:pPr>
            <a:r>
              <a:rPr lang="hu-HU" sz="2400" dirty="0" smtClean="0"/>
              <a:t>Projekt menedzsment feladatok kiszerződése</a:t>
            </a:r>
          </a:p>
          <a:p>
            <a:pPr marL="0" indent="0">
              <a:buNone/>
            </a:pPr>
            <a:r>
              <a:rPr lang="hu-HU" sz="2400" i="1" dirty="0" smtClean="0">
                <a:solidFill>
                  <a:srgbClr val="FF0000"/>
                </a:solidFill>
              </a:rPr>
              <a:t>Megjegyzés</a:t>
            </a:r>
            <a:r>
              <a:rPr lang="en-US" sz="2400" i="1" dirty="0" smtClean="0">
                <a:solidFill>
                  <a:srgbClr val="FF0000"/>
                </a:solidFill>
              </a:rPr>
              <a:t>: </a:t>
            </a:r>
            <a:r>
              <a:rPr lang="hu-HU" sz="2400" i="1" dirty="0" smtClean="0">
                <a:solidFill>
                  <a:srgbClr val="FF0000"/>
                </a:solidFill>
              </a:rPr>
              <a:t>egyedi elbírálás alapján, bizonyos típusú szervezetekre vonatkoztatható, ahol jogszabály alapján nem megengedett pl. létszám növelés</a:t>
            </a:r>
            <a:r>
              <a:rPr lang="en-US" sz="2400" i="1" dirty="0" smtClean="0">
                <a:solidFill>
                  <a:srgbClr val="FF0000"/>
                </a:solidFill>
              </a:rPr>
              <a:t> </a:t>
            </a:r>
          </a:p>
          <a:p>
            <a:pPr>
              <a:buFont typeface="Wingdings" panose="05000000000000000000" pitchFamily="2" charset="2"/>
              <a:buChar char="ü"/>
            </a:pPr>
            <a:r>
              <a:rPr lang="hu-HU" sz="2400" dirty="0" smtClean="0"/>
              <a:t>Új mellékletek: </a:t>
            </a:r>
            <a:r>
              <a:rPr lang="hu-HU" sz="2400" dirty="0" err="1" smtClean="0"/>
              <a:t>Beneficiary</a:t>
            </a:r>
            <a:r>
              <a:rPr lang="hu-HU" sz="2400" dirty="0" smtClean="0"/>
              <a:t> </a:t>
            </a:r>
            <a:r>
              <a:rPr lang="hu-HU" sz="2400" dirty="0" err="1" smtClean="0"/>
              <a:t>Report</a:t>
            </a:r>
            <a:r>
              <a:rPr lang="hu-HU" sz="2400" dirty="0" smtClean="0"/>
              <a:t> </a:t>
            </a:r>
            <a:r>
              <a:rPr lang="hu-HU" sz="2400" dirty="0" err="1" smtClean="0"/>
              <a:t>template</a:t>
            </a:r>
            <a:r>
              <a:rPr lang="hu-HU" sz="2400" smtClean="0"/>
              <a:t>, EVR </a:t>
            </a:r>
            <a:r>
              <a:rPr lang="hu-HU" sz="2400" dirty="0" err="1" smtClean="0"/>
              <a:t>template</a:t>
            </a:r>
            <a:endParaRPr lang="hu-HU" sz="2400" dirty="0" smtClean="0"/>
          </a:p>
          <a:p>
            <a:pPr marL="0" indent="0">
              <a:buNone/>
            </a:pPr>
            <a:endParaRPr lang="en-US" sz="1800" dirty="0"/>
          </a:p>
          <a:p>
            <a:pPr marL="0" indent="0">
              <a:buNone/>
            </a:pPr>
            <a:endParaRPr lang="en-US" sz="1800" dirty="0"/>
          </a:p>
          <a:p>
            <a:pPr marL="0" indent="0">
              <a:buNone/>
            </a:pPr>
            <a:endParaRPr lang="en-US" dirty="0" smtClean="0"/>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val="14693966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457200" y="188640"/>
            <a:ext cx="6492240" cy="1143000"/>
          </a:xfrm>
        </p:spPr>
        <p:txBody>
          <a:bodyPr/>
          <a:lstStyle/>
          <a:p>
            <a:r>
              <a:rPr lang="hu-HU" sz="2800" b="1" dirty="0" smtClean="0">
                <a:solidFill>
                  <a:srgbClr val="0070C0"/>
                </a:solidFill>
              </a:rPr>
              <a:t>A következő</a:t>
            </a:r>
            <a:r>
              <a:rPr lang="hu-HU" dirty="0" smtClean="0"/>
              <a:t> </a:t>
            </a:r>
            <a:r>
              <a:rPr lang="hu-HU" sz="2800" b="1" dirty="0">
                <a:solidFill>
                  <a:srgbClr val="0070C0"/>
                </a:solidFill>
              </a:rPr>
              <a:t>időszak</a:t>
            </a:r>
            <a:r>
              <a:rPr lang="hu-HU" dirty="0" smtClean="0"/>
              <a:t> </a:t>
            </a:r>
            <a:r>
              <a:rPr lang="hu-HU" sz="2800" b="1" dirty="0">
                <a:solidFill>
                  <a:srgbClr val="0070C0"/>
                </a:solidFill>
              </a:rPr>
              <a:t>feladatai</a:t>
            </a:r>
            <a:endParaRPr lang="en-GB" sz="2800" b="1" dirty="0">
              <a:solidFill>
                <a:srgbClr val="0070C0"/>
              </a:solidFill>
            </a:endParaRPr>
          </a:p>
        </p:txBody>
      </p:sp>
      <p:sp>
        <p:nvSpPr>
          <p:cNvPr id="3" name="Tartalom helye 2"/>
          <p:cNvSpPr>
            <a:spLocks noGrp="1"/>
          </p:cNvSpPr>
          <p:nvPr>
            <p:ph idx="1"/>
          </p:nvPr>
        </p:nvSpPr>
        <p:spPr/>
        <p:txBody>
          <a:bodyPr>
            <a:normAutofit lnSpcReduction="10000"/>
          </a:bodyPr>
          <a:lstStyle/>
          <a:p>
            <a:pPr marL="0" indent="0">
              <a:buNone/>
            </a:pPr>
            <a:r>
              <a:rPr lang="hu-HU" sz="2600" dirty="0"/>
              <a:t>-  Az </a:t>
            </a:r>
            <a:r>
              <a:rPr lang="hu-HU" sz="2600" dirty="0" err="1"/>
              <a:t>LB-n</a:t>
            </a:r>
            <a:r>
              <a:rPr lang="hu-HU" sz="2600" dirty="0"/>
              <a:t> keresztül a JTS tájékoztatása a 12 hónap változásairól </a:t>
            </a:r>
            <a:r>
              <a:rPr lang="en-US" sz="2600" dirty="0"/>
              <a:t>– </a:t>
            </a:r>
            <a:r>
              <a:rPr lang="hu-HU" sz="2600" dirty="0">
                <a:solidFill>
                  <a:srgbClr val="FF0000"/>
                </a:solidFill>
              </a:rPr>
              <a:t>nagyon fontos!</a:t>
            </a:r>
            <a:endParaRPr lang="en-US" sz="2600" dirty="0">
              <a:solidFill>
                <a:srgbClr val="FF0000"/>
              </a:solidFill>
            </a:endParaRPr>
          </a:p>
          <a:p>
            <a:pPr marL="285750" indent="-285750">
              <a:buFontTx/>
              <a:buChar char="-"/>
            </a:pPr>
            <a:r>
              <a:rPr lang="hu-HU" sz="2600" dirty="0" err="1"/>
              <a:t>LB-k</a:t>
            </a:r>
            <a:r>
              <a:rPr lang="hu-HU" sz="2600" dirty="0"/>
              <a:t> megkapják az </a:t>
            </a:r>
            <a:r>
              <a:rPr lang="hu-HU" sz="2600" dirty="0" err="1"/>
              <a:t>Addendumokat</a:t>
            </a:r>
            <a:endParaRPr lang="en-US" sz="2600" dirty="0"/>
          </a:p>
          <a:p>
            <a:pPr marL="285750" indent="-285750">
              <a:buFontTx/>
              <a:buChar char="-"/>
            </a:pPr>
            <a:r>
              <a:rPr lang="hu-HU" sz="2600" dirty="0"/>
              <a:t>Hozzáférés és jogosultságok az I+ rendszerhez</a:t>
            </a:r>
            <a:endParaRPr lang="en-US" sz="2600" dirty="0"/>
          </a:p>
          <a:p>
            <a:pPr marL="285750" indent="-285750">
              <a:buFontTx/>
              <a:buChar char="-"/>
            </a:pPr>
            <a:r>
              <a:rPr lang="hu-HU" sz="2600" dirty="0"/>
              <a:t>Partnerek együttműködése a </a:t>
            </a:r>
            <a:r>
              <a:rPr lang="hu-HU" sz="2600" dirty="0" err="1"/>
              <a:t>BR-ek</a:t>
            </a:r>
            <a:r>
              <a:rPr lang="hu-HU" sz="2600" dirty="0"/>
              <a:t> időben összehangolt elkészítésében</a:t>
            </a:r>
            <a:endParaRPr lang="en-US" sz="2600" dirty="0"/>
          </a:p>
          <a:p>
            <a:pPr marL="285750" indent="-285750">
              <a:buFontTx/>
              <a:buChar char="-"/>
            </a:pPr>
            <a:r>
              <a:rPr lang="en-US" sz="2600" dirty="0"/>
              <a:t>LB </a:t>
            </a:r>
            <a:r>
              <a:rPr lang="hu-HU" sz="2600" dirty="0"/>
              <a:t>elkészíti a PR-t</a:t>
            </a:r>
          </a:p>
          <a:p>
            <a:pPr marL="285750" indent="-285750">
              <a:buFontTx/>
              <a:buChar char="-"/>
            </a:pPr>
            <a:r>
              <a:rPr lang="hu-HU" sz="2600" dirty="0"/>
              <a:t>Projektmegvalósítás </a:t>
            </a:r>
            <a:r>
              <a:rPr lang="hu-HU" sz="2600" dirty="0" smtClean="0"/>
              <a:t>folytatása (PIM és FAQ </a:t>
            </a:r>
            <a:r>
              <a:rPr lang="hu-HU" sz="2600" dirty="0" err="1" smtClean="0"/>
              <a:t>nyomonkövetése</a:t>
            </a:r>
            <a:r>
              <a:rPr lang="hu-HU" sz="2600" dirty="0" smtClean="0"/>
              <a:t>)</a:t>
            </a:r>
            <a:endParaRPr lang="en-US" sz="2600" dirty="0"/>
          </a:p>
          <a:p>
            <a:pPr marL="285750" indent="-285750">
              <a:buFontTx/>
              <a:buChar char="-"/>
            </a:pPr>
            <a:r>
              <a:rPr lang="hu-HU" sz="2600" dirty="0"/>
              <a:t>Következő előleg várható érkezése minimum 5 hónap</a:t>
            </a:r>
            <a:endParaRPr lang="en-US" sz="2600" dirty="0"/>
          </a:p>
          <a:p>
            <a:endParaRPr lang="en-GB" dirty="0"/>
          </a:p>
        </p:txBody>
      </p:sp>
    </p:spTree>
    <p:extLst>
      <p:ext uri="{BB962C8B-B14F-4D97-AF65-F5344CB8AC3E}">
        <p14:creationId xmlns:p14="http://schemas.microsoft.com/office/powerpoint/2010/main" val="9438224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5" name="Group 84">
            <a:extLst>
              <a:ext uri="{FF2B5EF4-FFF2-40B4-BE49-F238E27FC236}">
                <a16:creationId xmlns:a16="http://schemas.microsoft.com/office/drawing/2014/main" id="{3CBD9F17-5D0C-4B4E-9E5A-BF14A83088CD}"/>
              </a:ext>
            </a:extLst>
          </p:cNvPr>
          <p:cNvGrpSpPr/>
          <p:nvPr/>
        </p:nvGrpSpPr>
        <p:grpSpPr>
          <a:xfrm>
            <a:off x="915841" y="3205611"/>
            <a:ext cx="729791" cy="554292"/>
            <a:chOff x="1132114" y="3097762"/>
            <a:chExt cx="2600131" cy="1828800"/>
          </a:xfrm>
        </p:grpSpPr>
        <p:sp>
          <p:nvSpPr>
            <p:cNvPr id="86" name="Rectangle 85">
              <a:extLst>
                <a:ext uri="{FF2B5EF4-FFF2-40B4-BE49-F238E27FC236}">
                  <a16:creationId xmlns:a16="http://schemas.microsoft.com/office/drawing/2014/main" id="{712021C3-8F34-4CDE-97CB-ED3E40E42478}"/>
                </a:ext>
              </a:extLst>
            </p:cNvPr>
            <p:cNvSpPr/>
            <p:nvPr/>
          </p:nvSpPr>
          <p:spPr>
            <a:xfrm>
              <a:off x="1132114" y="3097762"/>
              <a:ext cx="2600131" cy="182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87" name="Rectangle 86">
              <a:extLst>
                <a:ext uri="{FF2B5EF4-FFF2-40B4-BE49-F238E27FC236}">
                  <a16:creationId xmlns:a16="http://schemas.microsoft.com/office/drawing/2014/main" id="{F942F818-3E2C-4548-AF4D-A312D9A06CF9}"/>
                </a:ext>
              </a:extLst>
            </p:cNvPr>
            <p:cNvSpPr/>
            <p:nvPr/>
          </p:nvSpPr>
          <p:spPr>
            <a:xfrm>
              <a:off x="1132114" y="4012162"/>
              <a:ext cx="2600131" cy="914400"/>
            </a:xfrm>
            <a:prstGeom prst="rect">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grpSp>
      <p:grpSp>
        <p:nvGrpSpPr>
          <p:cNvPr id="88" name="Group 87">
            <a:extLst>
              <a:ext uri="{FF2B5EF4-FFF2-40B4-BE49-F238E27FC236}">
                <a16:creationId xmlns:a16="http://schemas.microsoft.com/office/drawing/2014/main" id="{7AA1D68B-1357-4B4B-B92C-ABE37E13060A}"/>
              </a:ext>
            </a:extLst>
          </p:cNvPr>
          <p:cNvGrpSpPr/>
          <p:nvPr/>
        </p:nvGrpSpPr>
        <p:grpSpPr>
          <a:xfrm>
            <a:off x="1899513" y="3205611"/>
            <a:ext cx="2208848" cy="554292"/>
            <a:chOff x="1132114" y="3097762"/>
            <a:chExt cx="2600131" cy="1828800"/>
          </a:xfrm>
        </p:grpSpPr>
        <p:sp>
          <p:nvSpPr>
            <p:cNvPr id="89" name="Rectangle 88">
              <a:extLst>
                <a:ext uri="{FF2B5EF4-FFF2-40B4-BE49-F238E27FC236}">
                  <a16:creationId xmlns:a16="http://schemas.microsoft.com/office/drawing/2014/main" id="{BEC509C9-8A71-4329-845F-B492EA66C0E1}"/>
                </a:ext>
              </a:extLst>
            </p:cNvPr>
            <p:cNvSpPr/>
            <p:nvPr/>
          </p:nvSpPr>
          <p:spPr>
            <a:xfrm>
              <a:off x="1132114" y="3097762"/>
              <a:ext cx="2600131" cy="182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90" name="Rectangle 89">
              <a:extLst>
                <a:ext uri="{FF2B5EF4-FFF2-40B4-BE49-F238E27FC236}">
                  <a16:creationId xmlns:a16="http://schemas.microsoft.com/office/drawing/2014/main" id="{EDCB7B42-43AF-4784-AAAA-D2AE4E8BBA34}"/>
                </a:ext>
              </a:extLst>
            </p:cNvPr>
            <p:cNvSpPr/>
            <p:nvPr/>
          </p:nvSpPr>
          <p:spPr>
            <a:xfrm>
              <a:off x="1132114" y="4012162"/>
              <a:ext cx="2600131" cy="914400"/>
            </a:xfrm>
            <a:prstGeom prst="rect">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p>
          </p:txBody>
        </p:sp>
      </p:grpSp>
      <p:grpSp>
        <p:nvGrpSpPr>
          <p:cNvPr id="91" name="Group 90">
            <a:extLst>
              <a:ext uri="{FF2B5EF4-FFF2-40B4-BE49-F238E27FC236}">
                <a16:creationId xmlns:a16="http://schemas.microsoft.com/office/drawing/2014/main" id="{368C58A7-62CE-423F-A9D3-582CC401CACA}"/>
              </a:ext>
            </a:extLst>
          </p:cNvPr>
          <p:cNvGrpSpPr/>
          <p:nvPr/>
        </p:nvGrpSpPr>
        <p:grpSpPr>
          <a:xfrm>
            <a:off x="4207105" y="3205611"/>
            <a:ext cx="729791" cy="554292"/>
            <a:chOff x="1132114" y="3097762"/>
            <a:chExt cx="2600131" cy="1828800"/>
          </a:xfrm>
        </p:grpSpPr>
        <p:sp>
          <p:nvSpPr>
            <p:cNvPr id="92" name="Rectangle 91">
              <a:extLst>
                <a:ext uri="{FF2B5EF4-FFF2-40B4-BE49-F238E27FC236}">
                  <a16:creationId xmlns:a16="http://schemas.microsoft.com/office/drawing/2014/main" id="{210E6873-4192-4384-B6E9-D8C54866F5C4}"/>
                </a:ext>
              </a:extLst>
            </p:cNvPr>
            <p:cNvSpPr/>
            <p:nvPr/>
          </p:nvSpPr>
          <p:spPr>
            <a:xfrm>
              <a:off x="1132114" y="3097762"/>
              <a:ext cx="2600131" cy="182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93" name="Rectangle 92">
              <a:extLst>
                <a:ext uri="{FF2B5EF4-FFF2-40B4-BE49-F238E27FC236}">
                  <a16:creationId xmlns:a16="http://schemas.microsoft.com/office/drawing/2014/main" id="{4D194D22-6E05-45A7-A638-83752CF8D33E}"/>
                </a:ext>
              </a:extLst>
            </p:cNvPr>
            <p:cNvSpPr/>
            <p:nvPr/>
          </p:nvSpPr>
          <p:spPr>
            <a:xfrm>
              <a:off x="1132114" y="4012162"/>
              <a:ext cx="2600131" cy="914400"/>
            </a:xfrm>
            <a:prstGeom prst="rect">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grpSp>
      <p:grpSp>
        <p:nvGrpSpPr>
          <p:cNvPr id="94" name="Group 93">
            <a:extLst>
              <a:ext uri="{FF2B5EF4-FFF2-40B4-BE49-F238E27FC236}">
                <a16:creationId xmlns:a16="http://schemas.microsoft.com/office/drawing/2014/main" id="{5D65F40F-0777-4F5F-896C-5A5E63304F43}"/>
              </a:ext>
            </a:extLst>
          </p:cNvPr>
          <p:cNvGrpSpPr/>
          <p:nvPr/>
        </p:nvGrpSpPr>
        <p:grpSpPr>
          <a:xfrm>
            <a:off x="5852737" y="3205611"/>
            <a:ext cx="729791" cy="554292"/>
            <a:chOff x="1132114" y="3097762"/>
            <a:chExt cx="2600131" cy="1828800"/>
          </a:xfrm>
        </p:grpSpPr>
        <p:sp>
          <p:nvSpPr>
            <p:cNvPr id="95" name="Rectangle 94">
              <a:extLst>
                <a:ext uri="{FF2B5EF4-FFF2-40B4-BE49-F238E27FC236}">
                  <a16:creationId xmlns:a16="http://schemas.microsoft.com/office/drawing/2014/main" id="{A4060ED1-9E39-4139-9E81-F02CE4058AEE}"/>
                </a:ext>
              </a:extLst>
            </p:cNvPr>
            <p:cNvSpPr/>
            <p:nvPr/>
          </p:nvSpPr>
          <p:spPr>
            <a:xfrm>
              <a:off x="1132114" y="3097762"/>
              <a:ext cx="2600131" cy="182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96" name="Rectangle 95">
              <a:extLst>
                <a:ext uri="{FF2B5EF4-FFF2-40B4-BE49-F238E27FC236}">
                  <a16:creationId xmlns:a16="http://schemas.microsoft.com/office/drawing/2014/main" id="{3485778F-2C2D-4CC8-9B21-A6BE1B2A426C}"/>
                </a:ext>
              </a:extLst>
            </p:cNvPr>
            <p:cNvSpPr/>
            <p:nvPr/>
          </p:nvSpPr>
          <p:spPr>
            <a:xfrm>
              <a:off x="1132114" y="4012162"/>
              <a:ext cx="2600131" cy="914400"/>
            </a:xfrm>
            <a:prstGeom prst="rect">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grpSp>
      <p:grpSp>
        <p:nvGrpSpPr>
          <p:cNvPr id="97" name="Group 96">
            <a:extLst>
              <a:ext uri="{FF2B5EF4-FFF2-40B4-BE49-F238E27FC236}">
                <a16:creationId xmlns:a16="http://schemas.microsoft.com/office/drawing/2014/main" id="{D5341B16-F69A-49E3-8B62-15DC9A574CB6}"/>
              </a:ext>
            </a:extLst>
          </p:cNvPr>
          <p:cNvGrpSpPr/>
          <p:nvPr/>
        </p:nvGrpSpPr>
        <p:grpSpPr>
          <a:xfrm>
            <a:off x="7498369" y="3205611"/>
            <a:ext cx="729791" cy="554292"/>
            <a:chOff x="1132114" y="3097762"/>
            <a:chExt cx="2600131" cy="1828800"/>
          </a:xfrm>
        </p:grpSpPr>
        <p:sp>
          <p:nvSpPr>
            <p:cNvPr id="98" name="Rectangle 97">
              <a:extLst>
                <a:ext uri="{FF2B5EF4-FFF2-40B4-BE49-F238E27FC236}">
                  <a16:creationId xmlns:a16="http://schemas.microsoft.com/office/drawing/2014/main" id="{3D1CF9D1-CC2F-4FDF-BA64-B6661949B07F}"/>
                </a:ext>
              </a:extLst>
            </p:cNvPr>
            <p:cNvSpPr/>
            <p:nvPr/>
          </p:nvSpPr>
          <p:spPr>
            <a:xfrm>
              <a:off x="1132114" y="3097762"/>
              <a:ext cx="2600131" cy="182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99" name="Rectangle 98">
              <a:extLst>
                <a:ext uri="{FF2B5EF4-FFF2-40B4-BE49-F238E27FC236}">
                  <a16:creationId xmlns:a16="http://schemas.microsoft.com/office/drawing/2014/main" id="{59FD4F30-C545-412A-B1C7-436AA0CB0600}"/>
                </a:ext>
              </a:extLst>
            </p:cNvPr>
            <p:cNvSpPr/>
            <p:nvPr/>
          </p:nvSpPr>
          <p:spPr>
            <a:xfrm>
              <a:off x="1132114" y="4012162"/>
              <a:ext cx="2600131" cy="914400"/>
            </a:xfrm>
            <a:prstGeom prst="rect">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grpSp>
      <p:grpSp>
        <p:nvGrpSpPr>
          <p:cNvPr id="4" name="Group 3">
            <a:extLst>
              <a:ext uri="{FF2B5EF4-FFF2-40B4-BE49-F238E27FC236}">
                <a16:creationId xmlns:a16="http://schemas.microsoft.com/office/drawing/2014/main" id="{45DF536D-D965-4C1F-BA3F-3191CC57E17A}"/>
              </a:ext>
            </a:extLst>
          </p:cNvPr>
          <p:cNvGrpSpPr/>
          <p:nvPr/>
        </p:nvGrpSpPr>
        <p:grpSpPr>
          <a:xfrm>
            <a:off x="0" y="3205611"/>
            <a:ext cx="915841" cy="554292"/>
            <a:chOff x="1132114" y="3097762"/>
            <a:chExt cx="2600131" cy="1828800"/>
          </a:xfrm>
        </p:grpSpPr>
        <p:sp>
          <p:nvSpPr>
            <p:cNvPr id="3" name="Rectangle 2">
              <a:extLst>
                <a:ext uri="{FF2B5EF4-FFF2-40B4-BE49-F238E27FC236}">
                  <a16:creationId xmlns:a16="http://schemas.microsoft.com/office/drawing/2014/main" id="{A8693443-770F-40F2-959E-3630942A7829}"/>
                </a:ext>
              </a:extLst>
            </p:cNvPr>
            <p:cNvSpPr/>
            <p:nvPr/>
          </p:nvSpPr>
          <p:spPr>
            <a:xfrm>
              <a:off x="1132114" y="3097762"/>
              <a:ext cx="2600131" cy="1828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34" name="Rectangle 33">
              <a:extLst>
                <a:ext uri="{FF2B5EF4-FFF2-40B4-BE49-F238E27FC236}">
                  <a16:creationId xmlns:a16="http://schemas.microsoft.com/office/drawing/2014/main" id="{39B53121-5D47-448F-B0AF-1E2E80CFBADB}"/>
                </a:ext>
              </a:extLst>
            </p:cNvPr>
            <p:cNvSpPr/>
            <p:nvPr/>
          </p:nvSpPr>
          <p:spPr>
            <a:xfrm>
              <a:off x="1132114" y="4012162"/>
              <a:ext cx="2600131" cy="914400"/>
            </a:xfrm>
            <a:prstGeom prst="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grpSp>
      <p:grpSp>
        <p:nvGrpSpPr>
          <p:cNvPr id="36" name="Group 35">
            <a:extLst>
              <a:ext uri="{FF2B5EF4-FFF2-40B4-BE49-F238E27FC236}">
                <a16:creationId xmlns:a16="http://schemas.microsoft.com/office/drawing/2014/main" id="{87F5E8C4-0325-4DB6-9B60-89DAEDF4A455}"/>
              </a:ext>
            </a:extLst>
          </p:cNvPr>
          <p:cNvGrpSpPr/>
          <p:nvPr/>
        </p:nvGrpSpPr>
        <p:grpSpPr>
          <a:xfrm>
            <a:off x="1645632" y="3205611"/>
            <a:ext cx="915841" cy="554292"/>
            <a:chOff x="1132114" y="3097762"/>
            <a:chExt cx="2600131" cy="1828800"/>
          </a:xfrm>
        </p:grpSpPr>
        <p:sp>
          <p:nvSpPr>
            <p:cNvPr id="37" name="Rectangle 36">
              <a:extLst>
                <a:ext uri="{FF2B5EF4-FFF2-40B4-BE49-F238E27FC236}">
                  <a16:creationId xmlns:a16="http://schemas.microsoft.com/office/drawing/2014/main" id="{ABBBB214-6923-4291-8536-BD95E5CAD9AA}"/>
                </a:ext>
              </a:extLst>
            </p:cNvPr>
            <p:cNvSpPr/>
            <p:nvPr/>
          </p:nvSpPr>
          <p:spPr>
            <a:xfrm>
              <a:off x="1132114" y="3097762"/>
              <a:ext cx="2600131" cy="1828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38" name="Rectangle 37">
              <a:extLst>
                <a:ext uri="{FF2B5EF4-FFF2-40B4-BE49-F238E27FC236}">
                  <a16:creationId xmlns:a16="http://schemas.microsoft.com/office/drawing/2014/main" id="{B2174CD5-FD06-48F2-8F7A-5F583E5D0A0E}"/>
                </a:ext>
              </a:extLst>
            </p:cNvPr>
            <p:cNvSpPr/>
            <p:nvPr/>
          </p:nvSpPr>
          <p:spPr>
            <a:xfrm>
              <a:off x="1132114" y="4012162"/>
              <a:ext cx="2600131" cy="914400"/>
            </a:xfrm>
            <a:prstGeom prst="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grpSp>
      <p:grpSp>
        <p:nvGrpSpPr>
          <p:cNvPr id="39" name="Group 38">
            <a:extLst>
              <a:ext uri="{FF2B5EF4-FFF2-40B4-BE49-F238E27FC236}">
                <a16:creationId xmlns:a16="http://schemas.microsoft.com/office/drawing/2014/main" id="{268B3F1F-F06F-4AA6-99BE-460E5B0CDEAB}"/>
              </a:ext>
            </a:extLst>
          </p:cNvPr>
          <p:cNvGrpSpPr/>
          <p:nvPr/>
        </p:nvGrpSpPr>
        <p:grpSpPr>
          <a:xfrm>
            <a:off x="3291264" y="3205611"/>
            <a:ext cx="915841" cy="554292"/>
            <a:chOff x="1132114" y="3097762"/>
            <a:chExt cx="2600131" cy="1828800"/>
          </a:xfrm>
        </p:grpSpPr>
        <p:sp>
          <p:nvSpPr>
            <p:cNvPr id="40" name="Rectangle 39">
              <a:extLst>
                <a:ext uri="{FF2B5EF4-FFF2-40B4-BE49-F238E27FC236}">
                  <a16:creationId xmlns:a16="http://schemas.microsoft.com/office/drawing/2014/main" id="{28418BC2-D9B9-48A8-9E73-9BB53796072F}"/>
                </a:ext>
              </a:extLst>
            </p:cNvPr>
            <p:cNvSpPr/>
            <p:nvPr/>
          </p:nvSpPr>
          <p:spPr>
            <a:xfrm>
              <a:off x="1132114" y="3097762"/>
              <a:ext cx="2600131" cy="18288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41" name="Rectangle 40">
              <a:extLst>
                <a:ext uri="{FF2B5EF4-FFF2-40B4-BE49-F238E27FC236}">
                  <a16:creationId xmlns:a16="http://schemas.microsoft.com/office/drawing/2014/main" id="{B7FBA7F1-131D-48E7-A948-1149F0B23225}"/>
                </a:ext>
              </a:extLst>
            </p:cNvPr>
            <p:cNvSpPr/>
            <p:nvPr/>
          </p:nvSpPr>
          <p:spPr>
            <a:xfrm>
              <a:off x="1132114" y="4012162"/>
              <a:ext cx="2600131" cy="914400"/>
            </a:xfrm>
            <a:prstGeom prst="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grpSp>
      <p:grpSp>
        <p:nvGrpSpPr>
          <p:cNvPr id="42" name="Group 41">
            <a:extLst>
              <a:ext uri="{FF2B5EF4-FFF2-40B4-BE49-F238E27FC236}">
                <a16:creationId xmlns:a16="http://schemas.microsoft.com/office/drawing/2014/main" id="{BA1A92FD-A119-4DF9-BFE6-EDA327061421}"/>
              </a:ext>
            </a:extLst>
          </p:cNvPr>
          <p:cNvGrpSpPr/>
          <p:nvPr/>
        </p:nvGrpSpPr>
        <p:grpSpPr>
          <a:xfrm>
            <a:off x="4936896" y="3205611"/>
            <a:ext cx="915841" cy="554292"/>
            <a:chOff x="1132114" y="3097762"/>
            <a:chExt cx="2600131" cy="1828800"/>
          </a:xfrm>
        </p:grpSpPr>
        <p:sp>
          <p:nvSpPr>
            <p:cNvPr id="73" name="Rectangle 72">
              <a:extLst>
                <a:ext uri="{FF2B5EF4-FFF2-40B4-BE49-F238E27FC236}">
                  <a16:creationId xmlns:a16="http://schemas.microsoft.com/office/drawing/2014/main" id="{B6F3BAA8-565E-4E85-A981-4DDF1CAAAD29}"/>
                </a:ext>
              </a:extLst>
            </p:cNvPr>
            <p:cNvSpPr/>
            <p:nvPr/>
          </p:nvSpPr>
          <p:spPr>
            <a:xfrm>
              <a:off x="1132114" y="3097762"/>
              <a:ext cx="2600131" cy="18288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74" name="Rectangle 73">
              <a:extLst>
                <a:ext uri="{FF2B5EF4-FFF2-40B4-BE49-F238E27FC236}">
                  <a16:creationId xmlns:a16="http://schemas.microsoft.com/office/drawing/2014/main" id="{E06F3A5B-E7AE-473C-A45B-00B40C749F20}"/>
                </a:ext>
              </a:extLst>
            </p:cNvPr>
            <p:cNvSpPr/>
            <p:nvPr/>
          </p:nvSpPr>
          <p:spPr>
            <a:xfrm>
              <a:off x="1132114" y="4012162"/>
              <a:ext cx="2600131" cy="914400"/>
            </a:xfrm>
            <a:prstGeom prst="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grpSp>
      <p:grpSp>
        <p:nvGrpSpPr>
          <p:cNvPr id="75" name="Group 74">
            <a:extLst>
              <a:ext uri="{FF2B5EF4-FFF2-40B4-BE49-F238E27FC236}">
                <a16:creationId xmlns:a16="http://schemas.microsoft.com/office/drawing/2014/main" id="{E9DF7CBE-EA88-45DA-96D7-C4DA3FDF5901}"/>
              </a:ext>
            </a:extLst>
          </p:cNvPr>
          <p:cNvGrpSpPr/>
          <p:nvPr/>
        </p:nvGrpSpPr>
        <p:grpSpPr>
          <a:xfrm>
            <a:off x="6582528" y="3205611"/>
            <a:ext cx="915841" cy="554292"/>
            <a:chOff x="1132114" y="3097762"/>
            <a:chExt cx="2600131" cy="1828800"/>
          </a:xfrm>
        </p:grpSpPr>
        <p:sp>
          <p:nvSpPr>
            <p:cNvPr id="76" name="Rectangle 75">
              <a:extLst>
                <a:ext uri="{FF2B5EF4-FFF2-40B4-BE49-F238E27FC236}">
                  <a16:creationId xmlns:a16="http://schemas.microsoft.com/office/drawing/2014/main" id="{B55F0835-02AA-47E0-84FD-F6A9B3D8A531}"/>
                </a:ext>
              </a:extLst>
            </p:cNvPr>
            <p:cNvSpPr/>
            <p:nvPr/>
          </p:nvSpPr>
          <p:spPr>
            <a:xfrm>
              <a:off x="1132114" y="3097762"/>
              <a:ext cx="2600131" cy="18288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77" name="Rectangle 76">
              <a:extLst>
                <a:ext uri="{FF2B5EF4-FFF2-40B4-BE49-F238E27FC236}">
                  <a16:creationId xmlns:a16="http://schemas.microsoft.com/office/drawing/2014/main" id="{F297B65E-953F-49D7-8AE2-03C5784851B5}"/>
                </a:ext>
              </a:extLst>
            </p:cNvPr>
            <p:cNvSpPr/>
            <p:nvPr/>
          </p:nvSpPr>
          <p:spPr>
            <a:xfrm>
              <a:off x="1132114" y="4012162"/>
              <a:ext cx="2600131" cy="914400"/>
            </a:xfrm>
            <a:prstGeom prst="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grpSp>
      <p:grpSp>
        <p:nvGrpSpPr>
          <p:cNvPr id="78" name="Group 77">
            <a:extLst>
              <a:ext uri="{FF2B5EF4-FFF2-40B4-BE49-F238E27FC236}">
                <a16:creationId xmlns:a16="http://schemas.microsoft.com/office/drawing/2014/main" id="{DC28979C-DC31-4425-BD5D-194D23EAB43D}"/>
              </a:ext>
            </a:extLst>
          </p:cNvPr>
          <p:cNvGrpSpPr/>
          <p:nvPr/>
        </p:nvGrpSpPr>
        <p:grpSpPr>
          <a:xfrm>
            <a:off x="8228160" y="3205611"/>
            <a:ext cx="915841" cy="554292"/>
            <a:chOff x="1132114" y="3097762"/>
            <a:chExt cx="2600131" cy="1828800"/>
          </a:xfrm>
        </p:grpSpPr>
        <p:sp>
          <p:nvSpPr>
            <p:cNvPr id="79" name="Rectangle 78">
              <a:extLst>
                <a:ext uri="{FF2B5EF4-FFF2-40B4-BE49-F238E27FC236}">
                  <a16:creationId xmlns:a16="http://schemas.microsoft.com/office/drawing/2014/main" id="{B99A96BC-26D1-41BB-8DCE-73C55A356CC6}"/>
                </a:ext>
              </a:extLst>
            </p:cNvPr>
            <p:cNvSpPr/>
            <p:nvPr/>
          </p:nvSpPr>
          <p:spPr>
            <a:xfrm>
              <a:off x="1132114" y="3097762"/>
              <a:ext cx="2600131" cy="18288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80" name="Rectangle 79">
              <a:extLst>
                <a:ext uri="{FF2B5EF4-FFF2-40B4-BE49-F238E27FC236}">
                  <a16:creationId xmlns:a16="http://schemas.microsoft.com/office/drawing/2014/main" id="{4AC7F8C9-405A-4635-A21D-90B1C3411E9C}"/>
                </a:ext>
              </a:extLst>
            </p:cNvPr>
            <p:cNvSpPr/>
            <p:nvPr/>
          </p:nvSpPr>
          <p:spPr>
            <a:xfrm>
              <a:off x="1132114" y="4012162"/>
              <a:ext cx="2600131" cy="914400"/>
            </a:xfrm>
            <a:prstGeom prst="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grpSp>
      <p:sp>
        <p:nvSpPr>
          <p:cNvPr id="5" name="TextBox 4">
            <a:extLst>
              <a:ext uri="{FF2B5EF4-FFF2-40B4-BE49-F238E27FC236}">
                <a16:creationId xmlns:a16="http://schemas.microsoft.com/office/drawing/2014/main" id="{74501AE6-5627-486E-8935-B2F0C3EAAA52}"/>
              </a:ext>
            </a:extLst>
          </p:cNvPr>
          <p:cNvSpPr txBox="1"/>
          <p:nvPr/>
        </p:nvSpPr>
        <p:spPr>
          <a:xfrm>
            <a:off x="3723579" y="3067544"/>
            <a:ext cx="1501001" cy="830997"/>
          </a:xfrm>
          <a:prstGeom prst="rect">
            <a:avLst/>
          </a:prstGeom>
          <a:noFill/>
        </p:spPr>
        <p:txBody>
          <a:bodyPr wrap="square" rtlCol="0" anchor="ctr">
            <a:spAutoFit/>
          </a:bodyPr>
          <a:lstStyle/>
          <a:p>
            <a:pPr algn="ctr"/>
            <a:r>
              <a:rPr lang="en-US" sz="4800" b="1" dirty="0"/>
              <a:t>2021</a:t>
            </a:r>
          </a:p>
        </p:txBody>
      </p:sp>
      <p:sp>
        <p:nvSpPr>
          <p:cNvPr id="81" name="TextBox 80">
            <a:extLst>
              <a:ext uri="{FF2B5EF4-FFF2-40B4-BE49-F238E27FC236}">
                <a16:creationId xmlns:a16="http://schemas.microsoft.com/office/drawing/2014/main" id="{995BDFA9-F7BB-4140-B103-E5F5B54B07DA}"/>
              </a:ext>
            </a:extLst>
          </p:cNvPr>
          <p:cNvSpPr txBox="1"/>
          <p:nvPr/>
        </p:nvSpPr>
        <p:spPr>
          <a:xfrm>
            <a:off x="5500129" y="3096170"/>
            <a:ext cx="1435008" cy="830997"/>
          </a:xfrm>
          <a:prstGeom prst="rect">
            <a:avLst/>
          </a:prstGeom>
          <a:noFill/>
        </p:spPr>
        <p:txBody>
          <a:bodyPr wrap="square" rtlCol="0" anchor="ctr">
            <a:spAutoFit/>
          </a:bodyPr>
          <a:lstStyle>
            <a:defPPr>
              <a:defRPr lang="en-US"/>
            </a:defPPr>
            <a:lvl1pPr algn="ctr">
              <a:defRPr sz="4800" b="1"/>
            </a:lvl1pPr>
          </a:lstStyle>
          <a:p>
            <a:r>
              <a:rPr lang="en-US" dirty="0"/>
              <a:t>2022</a:t>
            </a:r>
          </a:p>
        </p:txBody>
      </p:sp>
      <p:sp>
        <p:nvSpPr>
          <p:cNvPr id="82" name="TextBox 81">
            <a:extLst>
              <a:ext uri="{FF2B5EF4-FFF2-40B4-BE49-F238E27FC236}">
                <a16:creationId xmlns:a16="http://schemas.microsoft.com/office/drawing/2014/main" id="{3AE701C0-6BB3-4BCD-9AB1-2ED8D1064148}"/>
              </a:ext>
            </a:extLst>
          </p:cNvPr>
          <p:cNvSpPr txBox="1"/>
          <p:nvPr/>
        </p:nvSpPr>
        <p:spPr>
          <a:xfrm>
            <a:off x="7145682" y="3083022"/>
            <a:ext cx="1435008" cy="830997"/>
          </a:xfrm>
          <a:prstGeom prst="rect">
            <a:avLst/>
          </a:prstGeom>
          <a:noFill/>
        </p:spPr>
        <p:txBody>
          <a:bodyPr wrap="none" rtlCol="0" anchor="ctr">
            <a:spAutoFit/>
          </a:bodyPr>
          <a:lstStyle/>
          <a:p>
            <a:pPr algn="ctr"/>
            <a:r>
              <a:rPr lang="en-US" sz="4800" b="1" dirty="0" smtClean="0"/>
              <a:t>2023</a:t>
            </a:r>
            <a:endParaRPr lang="en-US" sz="4800" b="1" dirty="0"/>
          </a:p>
        </p:txBody>
      </p:sp>
      <p:sp>
        <p:nvSpPr>
          <p:cNvPr id="83" name="TextBox 82">
            <a:extLst>
              <a:ext uri="{FF2B5EF4-FFF2-40B4-BE49-F238E27FC236}">
                <a16:creationId xmlns:a16="http://schemas.microsoft.com/office/drawing/2014/main" id="{62503C2D-CCEF-423B-AF97-62A7381FC424}"/>
              </a:ext>
            </a:extLst>
          </p:cNvPr>
          <p:cNvSpPr txBox="1"/>
          <p:nvPr/>
        </p:nvSpPr>
        <p:spPr>
          <a:xfrm>
            <a:off x="1735473" y="3067258"/>
            <a:ext cx="1952779" cy="830997"/>
          </a:xfrm>
          <a:prstGeom prst="rect">
            <a:avLst/>
          </a:prstGeom>
          <a:noFill/>
        </p:spPr>
        <p:txBody>
          <a:bodyPr wrap="square" rtlCol="0" anchor="ctr">
            <a:spAutoFit/>
          </a:bodyPr>
          <a:lstStyle/>
          <a:p>
            <a:pPr algn="ctr"/>
            <a:r>
              <a:rPr lang="en-US" sz="4800" b="1" dirty="0" smtClean="0"/>
              <a:t>2020</a:t>
            </a:r>
            <a:endParaRPr lang="en-US" sz="4800" b="1" dirty="0"/>
          </a:p>
        </p:txBody>
      </p:sp>
      <p:sp>
        <p:nvSpPr>
          <p:cNvPr id="84" name="TextBox 83">
            <a:extLst>
              <a:ext uri="{FF2B5EF4-FFF2-40B4-BE49-F238E27FC236}">
                <a16:creationId xmlns:a16="http://schemas.microsoft.com/office/drawing/2014/main" id="{1C8D89FF-07DB-49ED-88D5-37B25E75FDF1}"/>
              </a:ext>
            </a:extLst>
          </p:cNvPr>
          <p:cNvSpPr txBox="1"/>
          <p:nvPr/>
        </p:nvSpPr>
        <p:spPr>
          <a:xfrm>
            <a:off x="80504" y="3110015"/>
            <a:ext cx="1435008" cy="830997"/>
          </a:xfrm>
          <a:prstGeom prst="rect">
            <a:avLst/>
          </a:prstGeom>
          <a:noFill/>
        </p:spPr>
        <p:txBody>
          <a:bodyPr wrap="none" rtlCol="0" anchor="ctr">
            <a:spAutoFit/>
          </a:bodyPr>
          <a:lstStyle/>
          <a:p>
            <a:pPr algn="ctr"/>
            <a:r>
              <a:rPr lang="en-US" sz="4800" b="1" dirty="0"/>
              <a:t>2019</a:t>
            </a:r>
          </a:p>
        </p:txBody>
      </p:sp>
      <p:sp>
        <p:nvSpPr>
          <p:cNvPr id="121" name="TextBox 120">
            <a:extLst>
              <a:ext uri="{FF2B5EF4-FFF2-40B4-BE49-F238E27FC236}">
                <a16:creationId xmlns:a16="http://schemas.microsoft.com/office/drawing/2014/main" id="{967D4379-3B28-4F6C-8F1E-C6589131E0F4}"/>
              </a:ext>
            </a:extLst>
          </p:cNvPr>
          <p:cNvSpPr txBox="1"/>
          <p:nvPr/>
        </p:nvSpPr>
        <p:spPr>
          <a:xfrm>
            <a:off x="103108" y="3992551"/>
            <a:ext cx="1542524" cy="307777"/>
          </a:xfrm>
          <a:prstGeom prst="rect">
            <a:avLst/>
          </a:prstGeom>
          <a:noFill/>
        </p:spPr>
        <p:txBody>
          <a:bodyPr wrap="square" lIns="0" rIns="0" rtlCol="0" anchor="b">
            <a:spAutoFit/>
          </a:bodyPr>
          <a:lstStyle/>
          <a:p>
            <a:pPr algn="ctr"/>
            <a:r>
              <a:rPr lang="hu-HU" sz="1400" noProof="1" smtClean="0"/>
              <a:t>a</a:t>
            </a:r>
            <a:r>
              <a:rPr lang="en-US" sz="1400" noProof="1" smtClean="0"/>
              <a:t>ug- </a:t>
            </a:r>
            <a:r>
              <a:rPr lang="hu-HU" sz="1400" noProof="1" smtClean="0"/>
              <a:t>d</a:t>
            </a:r>
            <a:r>
              <a:rPr lang="en-US" sz="1400" noProof="1" smtClean="0"/>
              <a:t>ec</a:t>
            </a:r>
            <a:endParaRPr lang="en-US" sz="1400" noProof="1"/>
          </a:p>
        </p:txBody>
      </p:sp>
      <p:sp>
        <p:nvSpPr>
          <p:cNvPr id="123" name="TextBox 122">
            <a:extLst>
              <a:ext uri="{FF2B5EF4-FFF2-40B4-BE49-F238E27FC236}">
                <a16:creationId xmlns:a16="http://schemas.microsoft.com/office/drawing/2014/main" id="{A81DDA86-B456-4E11-BE95-7756117BEE92}"/>
              </a:ext>
            </a:extLst>
          </p:cNvPr>
          <p:cNvSpPr txBox="1"/>
          <p:nvPr/>
        </p:nvSpPr>
        <p:spPr>
          <a:xfrm>
            <a:off x="2956614" y="4011219"/>
            <a:ext cx="1542524" cy="307777"/>
          </a:xfrm>
          <a:prstGeom prst="rect">
            <a:avLst/>
          </a:prstGeom>
          <a:noFill/>
        </p:spPr>
        <p:txBody>
          <a:bodyPr wrap="square" lIns="0" rIns="0" rtlCol="0" anchor="b">
            <a:spAutoFit/>
          </a:bodyPr>
          <a:lstStyle>
            <a:defPPr>
              <a:defRPr lang="en-US"/>
            </a:defPPr>
            <a:lvl1pPr algn="ctr">
              <a:defRPr sz="1400"/>
            </a:lvl1pPr>
          </a:lstStyle>
          <a:p>
            <a:r>
              <a:rPr lang="hu-HU" noProof="1" smtClean="0"/>
              <a:t>nov </a:t>
            </a:r>
            <a:r>
              <a:rPr lang="en-US" noProof="1" smtClean="0"/>
              <a:t>- </a:t>
            </a:r>
            <a:r>
              <a:rPr lang="hu-HU" noProof="1" smtClean="0"/>
              <a:t>aug</a:t>
            </a:r>
            <a:endParaRPr lang="en-US" noProof="1"/>
          </a:p>
        </p:txBody>
      </p:sp>
      <p:sp>
        <p:nvSpPr>
          <p:cNvPr id="124" name="TextBox 123">
            <a:extLst>
              <a:ext uri="{FF2B5EF4-FFF2-40B4-BE49-F238E27FC236}">
                <a16:creationId xmlns:a16="http://schemas.microsoft.com/office/drawing/2014/main" id="{4FC2229D-4704-4C5D-8902-F265DB69D322}"/>
              </a:ext>
            </a:extLst>
          </p:cNvPr>
          <p:cNvSpPr txBox="1"/>
          <p:nvPr/>
        </p:nvSpPr>
        <p:spPr>
          <a:xfrm>
            <a:off x="3800738" y="4630279"/>
            <a:ext cx="1542524" cy="307777"/>
          </a:xfrm>
          <a:prstGeom prst="rect">
            <a:avLst/>
          </a:prstGeom>
          <a:noFill/>
        </p:spPr>
        <p:txBody>
          <a:bodyPr wrap="square" lIns="0" rIns="0" rtlCol="0" anchor="b">
            <a:spAutoFit/>
          </a:bodyPr>
          <a:lstStyle>
            <a:defPPr>
              <a:defRPr lang="en-US"/>
            </a:defPPr>
            <a:lvl1pPr algn="ctr">
              <a:defRPr sz="1400"/>
            </a:lvl1pPr>
          </a:lstStyle>
          <a:p>
            <a:r>
              <a:rPr lang="hu-HU" noProof="1"/>
              <a:t>m</a:t>
            </a:r>
            <a:r>
              <a:rPr lang="hu-HU" noProof="1" smtClean="0"/>
              <a:t>arc-dec</a:t>
            </a:r>
            <a:endParaRPr lang="en-US" noProof="1"/>
          </a:p>
        </p:txBody>
      </p:sp>
      <p:sp>
        <p:nvSpPr>
          <p:cNvPr id="126" name="TextBox 125">
            <a:extLst>
              <a:ext uri="{FF2B5EF4-FFF2-40B4-BE49-F238E27FC236}">
                <a16:creationId xmlns:a16="http://schemas.microsoft.com/office/drawing/2014/main" id="{8D13C0BE-C6F7-4192-915E-011EA94D52C5}"/>
              </a:ext>
            </a:extLst>
          </p:cNvPr>
          <p:cNvSpPr txBox="1"/>
          <p:nvPr/>
        </p:nvSpPr>
        <p:spPr>
          <a:xfrm>
            <a:off x="356989" y="1564311"/>
            <a:ext cx="1542524" cy="830997"/>
          </a:xfrm>
          <a:prstGeom prst="rect">
            <a:avLst/>
          </a:prstGeom>
          <a:noFill/>
          <a:ln w="38100">
            <a:solidFill>
              <a:srgbClr val="FF0000"/>
            </a:solidFill>
            <a:prstDash val="sysDash"/>
          </a:ln>
        </p:spPr>
        <p:txBody>
          <a:bodyPr wrap="square" lIns="0" rIns="0" rtlCol="0" anchor="b">
            <a:spAutoFit/>
          </a:bodyPr>
          <a:lstStyle>
            <a:defPPr>
              <a:defRPr lang="en-US"/>
            </a:defPPr>
            <a:lvl1pPr algn="ctr">
              <a:defRPr sz="1600">
                <a:solidFill>
                  <a:schemeClr val="tx1">
                    <a:lumMod val="50000"/>
                    <a:lumOff val="50000"/>
                  </a:schemeClr>
                </a:solidFill>
              </a:defRPr>
            </a:lvl1pPr>
          </a:lstStyle>
          <a:p>
            <a:r>
              <a:rPr lang="hu-HU" noProof="1" smtClean="0"/>
              <a:t>TSZ aláírás, 1. előleg utalás 30 napon belül</a:t>
            </a:r>
            <a:endParaRPr lang="en-US" noProof="1"/>
          </a:p>
        </p:txBody>
      </p:sp>
      <p:sp>
        <p:nvSpPr>
          <p:cNvPr id="100" name="TextBox 99">
            <a:extLst>
              <a:ext uri="{FF2B5EF4-FFF2-40B4-BE49-F238E27FC236}">
                <a16:creationId xmlns:a16="http://schemas.microsoft.com/office/drawing/2014/main" id="{8D13C0BE-C6F7-4192-915E-011EA94D52C5}"/>
              </a:ext>
            </a:extLst>
          </p:cNvPr>
          <p:cNvSpPr txBox="1"/>
          <p:nvPr/>
        </p:nvSpPr>
        <p:spPr>
          <a:xfrm>
            <a:off x="2863483" y="1970116"/>
            <a:ext cx="1542524" cy="822305"/>
          </a:xfrm>
          <a:prstGeom prst="flowChartConnector">
            <a:avLst/>
          </a:prstGeom>
          <a:noFill/>
          <a:ln w="38100">
            <a:solidFill>
              <a:srgbClr val="FF0000"/>
            </a:solidFill>
            <a:prstDash val="sysDash"/>
          </a:ln>
        </p:spPr>
        <p:txBody>
          <a:bodyPr wrap="square" lIns="0" rIns="0" rtlCol="0" anchor="b">
            <a:spAutoFit/>
          </a:bodyPr>
          <a:lstStyle>
            <a:defPPr>
              <a:defRPr lang="en-US"/>
            </a:defPPr>
            <a:lvl1pPr algn="ctr">
              <a:defRPr sz="1600">
                <a:solidFill>
                  <a:schemeClr val="tx1">
                    <a:lumMod val="50000"/>
                    <a:lumOff val="50000"/>
                  </a:schemeClr>
                </a:solidFill>
              </a:defRPr>
            </a:lvl1pPr>
          </a:lstStyle>
          <a:p>
            <a:r>
              <a:rPr lang="en-US" noProof="1" smtClean="0"/>
              <a:t>12 </a:t>
            </a:r>
            <a:r>
              <a:rPr lang="hu-HU" noProof="1" smtClean="0"/>
              <a:t>hónap – 1. jelentés</a:t>
            </a:r>
            <a:endParaRPr lang="en-US" noProof="1"/>
          </a:p>
        </p:txBody>
      </p:sp>
      <p:sp>
        <p:nvSpPr>
          <p:cNvPr id="102" name="TextBox 101">
            <a:extLst>
              <a:ext uri="{FF2B5EF4-FFF2-40B4-BE49-F238E27FC236}">
                <a16:creationId xmlns:a16="http://schemas.microsoft.com/office/drawing/2014/main" id="{8D13C0BE-C6F7-4192-915E-011EA94D52C5}"/>
              </a:ext>
            </a:extLst>
          </p:cNvPr>
          <p:cNvSpPr txBox="1"/>
          <p:nvPr/>
        </p:nvSpPr>
        <p:spPr>
          <a:xfrm>
            <a:off x="1414089" y="1261708"/>
            <a:ext cx="1727023" cy="338554"/>
          </a:xfrm>
          <a:prstGeom prst="flowChartProcess">
            <a:avLst/>
          </a:prstGeom>
          <a:noFill/>
          <a:ln w="38100">
            <a:solidFill>
              <a:srgbClr val="FF0000"/>
            </a:solidFill>
            <a:prstDash val="sysDash"/>
          </a:ln>
        </p:spPr>
        <p:txBody>
          <a:bodyPr wrap="square" lIns="0" rIns="0" rtlCol="0" anchor="b">
            <a:spAutoFit/>
          </a:bodyPr>
          <a:lstStyle>
            <a:defPPr>
              <a:defRPr lang="en-US"/>
            </a:defPPr>
            <a:lvl1pPr algn="ctr">
              <a:defRPr sz="1600">
                <a:solidFill>
                  <a:schemeClr val="tx1">
                    <a:lumMod val="50000"/>
                    <a:lumOff val="50000"/>
                  </a:schemeClr>
                </a:solidFill>
              </a:defRPr>
            </a:lvl1pPr>
          </a:lstStyle>
          <a:p>
            <a:r>
              <a:rPr lang="hu-HU" noProof="1" smtClean="0"/>
              <a:t>Módosítási kérelmek</a:t>
            </a:r>
            <a:endParaRPr lang="en-US" noProof="1"/>
          </a:p>
        </p:txBody>
      </p:sp>
      <p:sp>
        <p:nvSpPr>
          <p:cNvPr id="103" name="TextBox 102">
            <a:extLst>
              <a:ext uri="{FF2B5EF4-FFF2-40B4-BE49-F238E27FC236}">
                <a16:creationId xmlns:a16="http://schemas.microsoft.com/office/drawing/2014/main" id="{A81DDA86-B456-4E11-BE95-7756117BEE92}"/>
              </a:ext>
            </a:extLst>
          </p:cNvPr>
          <p:cNvSpPr txBox="1"/>
          <p:nvPr/>
        </p:nvSpPr>
        <p:spPr>
          <a:xfrm>
            <a:off x="1414090" y="3981397"/>
            <a:ext cx="1542524" cy="307777"/>
          </a:xfrm>
          <a:prstGeom prst="rect">
            <a:avLst/>
          </a:prstGeom>
          <a:noFill/>
        </p:spPr>
        <p:txBody>
          <a:bodyPr wrap="square" lIns="0" rIns="0" rtlCol="0" anchor="b">
            <a:spAutoFit/>
          </a:bodyPr>
          <a:lstStyle>
            <a:defPPr>
              <a:defRPr lang="en-US"/>
            </a:defPPr>
            <a:lvl1pPr algn="ctr">
              <a:defRPr sz="1400"/>
            </a:lvl1pPr>
          </a:lstStyle>
          <a:p>
            <a:r>
              <a:rPr lang="hu-HU" noProof="1" smtClean="0"/>
              <a:t>folyamatos</a:t>
            </a:r>
            <a:endParaRPr lang="en-US" noProof="1"/>
          </a:p>
        </p:txBody>
      </p:sp>
      <p:sp>
        <p:nvSpPr>
          <p:cNvPr id="131" name="TextBox 130">
            <a:extLst>
              <a:ext uri="{FF2B5EF4-FFF2-40B4-BE49-F238E27FC236}">
                <a16:creationId xmlns:a16="http://schemas.microsoft.com/office/drawing/2014/main" id="{8D13C0BE-C6F7-4192-915E-011EA94D52C5}"/>
              </a:ext>
            </a:extLst>
          </p:cNvPr>
          <p:cNvSpPr txBox="1"/>
          <p:nvPr/>
        </p:nvSpPr>
        <p:spPr>
          <a:xfrm>
            <a:off x="3852292" y="957858"/>
            <a:ext cx="1542524" cy="584775"/>
          </a:xfrm>
          <a:prstGeom prst="rect">
            <a:avLst/>
          </a:prstGeom>
          <a:noFill/>
          <a:ln w="38100">
            <a:solidFill>
              <a:srgbClr val="FF0000"/>
            </a:solidFill>
            <a:prstDash val="sysDash"/>
          </a:ln>
        </p:spPr>
        <p:txBody>
          <a:bodyPr wrap="square" lIns="0" rIns="0" rtlCol="0" anchor="b">
            <a:spAutoFit/>
          </a:bodyPr>
          <a:lstStyle>
            <a:defPPr>
              <a:defRPr lang="en-US"/>
            </a:defPPr>
            <a:lvl1pPr algn="ctr">
              <a:defRPr sz="1600">
                <a:solidFill>
                  <a:schemeClr val="tx1">
                    <a:lumMod val="50000"/>
                    <a:lumOff val="50000"/>
                  </a:schemeClr>
                </a:solidFill>
              </a:defRPr>
            </a:lvl1pPr>
          </a:lstStyle>
          <a:p>
            <a:r>
              <a:rPr lang="hu-HU" noProof="1" smtClean="0"/>
              <a:t>Előleg kifizetés 2. évre</a:t>
            </a:r>
            <a:endParaRPr lang="en-US" noProof="1"/>
          </a:p>
        </p:txBody>
      </p:sp>
      <p:cxnSp>
        <p:nvCxnSpPr>
          <p:cNvPr id="132" name="Straight Connector 131">
            <a:extLst>
              <a:ext uri="{FF2B5EF4-FFF2-40B4-BE49-F238E27FC236}">
                <a16:creationId xmlns:a16="http://schemas.microsoft.com/office/drawing/2014/main" id="{BD3D6DA3-C4E8-444D-B5AC-0D2815324D0C}"/>
              </a:ext>
            </a:extLst>
          </p:cNvPr>
          <p:cNvCxnSpPr>
            <a:stCxn id="126" idx="2"/>
          </p:cNvCxnSpPr>
          <p:nvPr/>
        </p:nvCxnSpPr>
        <p:spPr>
          <a:xfrm>
            <a:off x="1128251" y="2395308"/>
            <a:ext cx="1" cy="810303"/>
          </a:xfrm>
          <a:prstGeom prst="line">
            <a:avLst/>
          </a:prstGeom>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BD3D6DA3-C4E8-444D-B5AC-0D2815324D0C}"/>
              </a:ext>
            </a:extLst>
          </p:cNvPr>
          <p:cNvCxnSpPr/>
          <p:nvPr/>
        </p:nvCxnSpPr>
        <p:spPr>
          <a:xfrm>
            <a:off x="2411760" y="1664242"/>
            <a:ext cx="0" cy="1648683"/>
          </a:xfrm>
          <a:prstGeom prst="line">
            <a:avLst/>
          </a:prstGeom>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BD3D6DA3-C4E8-444D-B5AC-0D2815324D0C}"/>
              </a:ext>
            </a:extLst>
          </p:cNvPr>
          <p:cNvCxnSpPr/>
          <p:nvPr/>
        </p:nvCxnSpPr>
        <p:spPr>
          <a:xfrm>
            <a:off x="3690478" y="2721675"/>
            <a:ext cx="0" cy="483936"/>
          </a:xfrm>
          <a:prstGeom prst="line">
            <a:avLst/>
          </a:prstGeom>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BD3D6DA3-C4E8-444D-B5AC-0D2815324D0C}"/>
              </a:ext>
            </a:extLst>
          </p:cNvPr>
          <p:cNvCxnSpPr/>
          <p:nvPr/>
        </p:nvCxnSpPr>
        <p:spPr>
          <a:xfrm>
            <a:off x="4572000" y="1570966"/>
            <a:ext cx="0" cy="1648683"/>
          </a:xfrm>
          <a:prstGeom prst="line">
            <a:avLst/>
          </a:prstGeom>
        </p:spPr>
        <p:style>
          <a:lnRef idx="1">
            <a:schemeClr val="accent1"/>
          </a:lnRef>
          <a:fillRef idx="0">
            <a:schemeClr val="accent1"/>
          </a:fillRef>
          <a:effectRef idx="0">
            <a:schemeClr val="accent1"/>
          </a:effectRef>
          <a:fontRef idx="minor">
            <a:schemeClr val="tx1"/>
          </a:fontRef>
        </p:style>
      </p:cxnSp>
      <p:sp>
        <p:nvSpPr>
          <p:cNvPr id="136" name="TextBox 135">
            <a:extLst>
              <a:ext uri="{FF2B5EF4-FFF2-40B4-BE49-F238E27FC236}">
                <a16:creationId xmlns:a16="http://schemas.microsoft.com/office/drawing/2014/main" id="{A81DDA86-B456-4E11-BE95-7756117BEE92}"/>
              </a:ext>
            </a:extLst>
          </p:cNvPr>
          <p:cNvSpPr txBox="1"/>
          <p:nvPr/>
        </p:nvSpPr>
        <p:spPr>
          <a:xfrm>
            <a:off x="4817415" y="3930996"/>
            <a:ext cx="1542524" cy="369332"/>
          </a:xfrm>
          <a:prstGeom prst="rect">
            <a:avLst/>
          </a:prstGeom>
          <a:noFill/>
        </p:spPr>
        <p:txBody>
          <a:bodyPr wrap="square" lIns="0" rIns="0" rtlCol="0" anchor="b">
            <a:spAutoFit/>
          </a:bodyPr>
          <a:lstStyle/>
          <a:p>
            <a:pPr algn="ctr"/>
            <a:r>
              <a:rPr lang="hu-HU" sz="1400" noProof="1" smtClean="0"/>
              <a:t>a</a:t>
            </a:r>
            <a:r>
              <a:rPr lang="en-US" sz="1400" noProof="1" smtClean="0"/>
              <a:t>ug-</a:t>
            </a:r>
            <a:r>
              <a:rPr lang="en-US" b="1" noProof="1" smtClean="0"/>
              <a:t> </a:t>
            </a:r>
            <a:r>
              <a:rPr lang="hu-HU" sz="1400" noProof="1" smtClean="0"/>
              <a:t>aug</a:t>
            </a:r>
            <a:endParaRPr lang="en-US" sz="1400" noProof="1"/>
          </a:p>
        </p:txBody>
      </p:sp>
      <p:sp>
        <p:nvSpPr>
          <p:cNvPr id="137" name="TextBox 136">
            <a:extLst>
              <a:ext uri="{FF2B5EF4-FFF2-40B4-BE49-F238E27FC236}">
                <a16:creationId xmlns:a16="http://schemas.microsoft.com/office/drawing/2014/main" id="{8D13C0BE-C6F7-4192-915E-011EA94D52C5}"/>
              </a:ext>
            </a:extLst>
          </p:cNvPr>
          <p:cNvSpPr txBox="1"/>
          <p:nvPr/>
        </p:nvSpPr>
        <p:spPr>
          <a:xfrm>
            <a:off x="7030266" y="2188093"/>
            <a:ext cx="1542524" cy="476071"/>
          </a:xfrm>
          <a:prstGeom prst="flowChartConnector">
            <a:avLst/>
          </a:prstGeom>
          <a:noFill/>
          <a:ln w="38100">
            <a:solidFill>
              <a:srgbClr val="FF0000"/>
            </a:solidFill>
            <a:prstDash val="sysDash"/>
          </a:ln>
        </p:spPr>
        <p:txBody>
          <a:bodyPr wrap="square" lIns="0" rIns="0" rtlCol="0" anchor="b">
            <a:spAutoFit/>
          </a:bodyPr>
          <a:lstStyle>
            <a:defPPr>
              <a:defRPr lang="en-US"/>
            </a:defPPr>
            <a:lvl1pPr algn="ctr">
              <a:defRPr sz="1600">
                <a:solidFill>
                  <a:schemeClr val="tx1">
                    <a:lumMod val="50000"/>
                    <a:lumOff val="50000"/>
                  </a:schemeClr>
                </a:solidFill>
              </a:defRPr>
            </a:lvl1pPr>
          </a:lstStyle>
          <a:p>
            <a:r>
              <a:rPr lang="hu-HU" noProof="1" smtClean="0"/>
              <a:t>Zárójelentés</a:t>
            </a:r>
            <a:endParaRPr lang="en-US" noProof="1"/>
          </a:p>
        </p:txBody>
      </p:sp>
      <p:cxnSp>
        <p:nvCxnSpPr>
          <p:cNvPr id="138" name="Straight Connector 137">
            <a:extLst>
              <a:ext uri="{FF2B5EF4-FFF2-40B4-BE49-F238E27FC236}">
                <a16:creationId xmlns:a16="http://schemas.microsoft.com/office/drawing/2014/main" id="{BD3D6DA3-C4E8-444D-B5AC-0D2815324D0C}"/>
              </a:ext>
            </a:extLst>
          </p:cNvPr>
          <p:cNvCxnSpPr/>
          <p:nvPr/>
        </p:nvCxnSpPr>
        <p:spPr>
          <a:xfrm>
            <a:off x="5588677" y="2874075"/>
            <a:ext cx="0" cy="345574"/>
          </a:xfrm>
          <a:prstGeom prst="line">
            <a:avLst/>
          </a:prstGeom>
        </p:spPr>
        <p:style>
          <a:lnRef idx="1">
            <a:schemeClr val="accent1"/>
          </a:lnRef>
          <a:fillRef idx="0">
            <a:schemeClr val="accent1"/>
          </a:fillRef>
          <a:effectRef idx="0">
            <a:schemeClr val="accent1"/>
          </a:effectRef>
          <a:fontRef idx="minor">
            <a:schemeClr val="tx1"/>
          </a:fontRef>
        </p:style>
      </p:cxnSp>
      <p:sp>
        <p:nvSpPr>
          <p:cNvPr id="139" name="TextBox 138">
            <a:extLst>
              <a:ext uri="{FF2B5EF4-FFF2-40B4-BE49-F238E27FC236}">
                <a16:creationId xmlns:a16="http://schemas.microsoft.com/office/drawing/2014/main" id="{A81DDA86-B456-4E11-BE95-7756117BEE92}"/>
              </a:ext>
            </a:extLst>
          </p:cNvPr>
          <p:cNvSpPr txBox="1"/>
          <p:nvPr/>
        </p:nvSpPr>
        <p:spPr>
          <a:xfrm>
            <a:off x="7570295" y="4274181"/>
            <a:ext cx="1542524" cy="954107"/>
          </a:xfrm>
          <a:prstGeom prst="rect">
            <a:avLst/>
          </a:prstGeom>
          <a:noFill/>
        </p:spPr>
        <p:txBody>
          <a:bodyPr wrap="square" lIns="0" rIns="0" rtlCol="0" anchor="b">
            <a:spAutoFit/>
          </a:bodyPr>
          <a:lstStyle>
            <a:defPPr>
              <a:defRPr lang="en-US"/>
            </a:defPPr>
            <a:lvl1pPr algn="ctr">
              <a:defRPr sz="1400"/>
            </a:lvl1pPr>
          </a:lstStyle>
          <a:p>
            <a:r>
              <a:rPr lang="hu-HU" noProof="1"/>
              <a:t>d</a:t>
            </a:r>
            <a:r>
              <a:rPr lang="en-US" noProof="1" smtClean="0"/>
              <a:t>ec</a:t>
            </a:r>
            <a:r>
              <a:rPr lang="hu-HU" noProof="1" smtClean="0"/>
              <a:t>. 31.</a:t>
            </a:r>
            <a:r>
              <a:rPr lang="en-US" noProof="1" smtClean="0"/>
              <a:t> </a:t>
            </a:r>
            <a:r>
              <a:rPr lang="en-US" noProof="1"/>
              <a:t>– </a:t>
            </a:r>
            <a:r>
              <a:rPr lang="hu-HU" noProof="1" smtClean="0"/>
              <a:t>projekt tevékenységek megvalósításának záró dátuma</a:t>
            </a:r>
            <a:endParaRPr lang="en-US" noProof="1"/>
          </a:p>
        </p:txBody>
      </p:sp>
      <p:sp>
        <p:nvSpPr>
          <p:cNvPr id="140" name="TextBox 139">
            <a:extLst>
              <a:ext uri="{FF2B5EF4-FFF2-40B4-BE49-F238E27FC236}">
                <a16:creationId xmlns:a16="http://schemas.microsoft.com/office/drawing/2014/main" id="{8D13C0BE-C6F7-4192-915E-011EA94D52C5}"/>
              </a:ext>
            </a:extLst>
          </p:cNvPr>
          <p:cNvSpPr txBox="1"/>
          <p:nvPr/>
        </p:nvSpPr>
        <p:spPr>
          <a:xfrm>
            <a:off x="5761916" y="966053"/>
            <a:ext cx="1542524" cy="584775"/>
          </a:xfrm>
          <a:prstGeom prst="rect">
            <a:avLst/>
          </a:prstGeom>
          <a:noFill/>
          <a:ln w="38100">
            <a:solidFill>
              <a:srgbClr val="FF0000"/>
            </a:solidFill>
            <a:prstDash val="sysDash"/>
          </a:ln>
        </p:spPr>
        <p:txBody>
          <a:bodyPr wrap="square" lIns="0" rIns="0" rtlCol="0" anchor="b">
            <a:spAutoFit/>
          </a:bodyPr>
          <a:lstStyle>
            <a:defPPr>
              <a:defRPr lang="en-US"/>
            </a:defPPr>
            <a:lvl1pPr algn="ctr">
              <a:defRPr sz="1600">
                <a:solidFill>
                  <a:schemeClr val="tx1">
                    <a:lumMod val="50000"/>
                    <a:lumOff val="50000"/>
                  </a:schemeClr>
                </a:solidFill>
              </a:defRPr>
            </a:lvl1pPr>
          </a:lstStyle>
          <a:p>
            <a:r>
              <a:rPr lang="hu-HU" noProof="1" smtClean="0"/>
              <a:t>Előleg kifizetés 3. évre</a:t>
            </a:r>
            <a:endParaRPr lang="en-US" noProof="1"/>
          </a:p>
        </p:txBody>
      </p:sp>
      <p:cxnSp>
        <p:nvCxnSpPr>
          <p:cNvPr id="141" name="Straight Connector 140">
            <a:extLst>
              <a:ext uri="{FF2B5EF4-FFF2-40B4-BE49-F238E27FC236}">
                <a16:creationId xmlns:a16="http://schemas.microsoft.com/office/drawing/2014/main" id="{BD3D6DA3-C4E8-444D-B5AC-0D2815324D0C}"/>
              </a:ext>
            </a:extLst>
          </p:cNvPr>
          <p:cNvCxnSpPr/>
          <p:nvPr/>
        </p:nvCxnSpPr>
        <p:spPr>
          <a:xfrm>
            <a:off x="6593260" y="1570966"/>
            <a:ext cx="0" cy="1648683"/>
          </a:xfrm>
          <a:prstGeom prst="line">
            <a:avLst/>
          </a:prstGeom>
        </p:spPr>
        <p:style>
          <a:lnRef idx="1">
            <a:schemeClr val="accent1"/>
          </a:lnRef>
          <a:fillRef idx="0">
            <a:schemeClr val="accent1"/>
          </a:fillRef>
          <a:effectRef idx="0">
            <a:schemeClr val="accent1"/>
          </a:effectRef>
          <a:fontRef idx="minor">
            <a:schemeClr val="tx1"/>
          </a:fontRef>
        </p:style>
      </p:cxnSp>
      <p:sp>
        <p:nvSpPr>
          <p:cNvPr id="142" name="TextBox 141">
            <a:extLst>
              <a:ext uri="{FF2B5EF4-FFF2-40B4-BE49-F238E27FC236}">
                <a16:creationId xmlns:a16="http://schemas.microsoft.com/office/drawing/2014/main" id="{8D13C0BE-C6F7-4192-915E-011EA94D52C5}"/>
              </a:ext>
            </a:extLst>
          </p:cNvPr>
          <p:cNvSpPr txBox="1"/>
          <p:nvPr/>
        </p:nvSpPr>
        <p:spPr>
          <a:xfrm>
            <a:off x="4936896" y="2027641"/>
            <a:ext cx="1542524" cy="822305"/>
          </a:xfrm>
          <a:prstGeom prst="flowChartConnector">
            <a:avLst/>
          </a:prstGeom>
          <a:noFill/>
          <a:ln w="38100">
            <a:solidFill>
              <a:srgbClr val="FF0000"/>
            </a:solidFill>
            <a:prstDash val="sysDash"/>
          </a:ln>
        </p:spPr>
        <p:txBody>
          <a:bodyPr wrap="square" lIns="0" rIns="0" rtlCol="0" anchor="b">
            <a:spAutoFit/>
          </a:bodyPr>
          <a:lstStyle>
            <a:defPPr>
              <a:defRPr lang="en-US"/>
            </a:defPPr>
            <a:lvl1pPr algn="ctr">
              <a:defRPr sz="1600">
                <a:solidFill>
                  <a:schemeClr val="tx1">
                    <a:lumMod val="50000"/>
                    <a:lumOff val="50000"/>
                  </a:schemeClr>
                </a:solidFill>
              </a:defRPr>
            </a:lvl1pPr>
          </a:lstStyle>
          <a:p>
            <a:r>
              <a:rPr lang="hu-HU" noProof="1" smtClean="0"/>
              <a:t>12-</a:t>
            </a:r>
            <a:r>
              <a:rPr lang="en-US" noProof="1" smtClean="0"/>
              <a:t>24 </a:t>
            </a:r>
            <a:r>
              <a:rPr lang="hu-HU" noProof="1" smtClean="0"/>
              <a:t>hónap - 2. jelentés</a:t>
            </a:r>
            <a:endParaRPr lang="en-US" noProof="1"/>
          </a:p>
        </p:txBody>
      </p:sp>
      <p:cxnSp>
        <p:nvCxnSpPr>
          <p:cNvPr id="144" name="Straight Connector 143">
            <a:extLst>
              <a:ext uri="{FF2B5EF4-FFF2-40B4-BE49-F238E27FC236}">
                <a16:creationId xmlns:a16="http://schemas.microsoft.com/office/drawing/2014/main" id="{BD3D6DA3-C4E8-444D-B5AC-0D2815324D0C}"/>
              </a:ext>
            </a:extLst>
          </p:cNvPr>
          <p:cNvCxnSpPr/>
          <p:nvPr/>
        </p:nvCxnSpPr>
        <p:spPr>
          <a:xfrm>
            <a:off x="7812360" y="2721675"/>
            <a:ext cx="0" cy="483936"/>
          </a:xfrm>
          <a:prstGeom prst="line">
            <a:avLst/>
          </a:prstGeom>
        </p:spPr>
        <p:style>
          <a:lnRef idx="1">
            <a:schemeClr val="accent1"/>
          </a:lnRef>
          <a:fillRef idx="0">
            <a:schemeClr val="accent1"/>
          </a:fillRef>
          <a:effectRef idx="0">
            <a:schemeClr val="accent1"/>
          </a:effectRef>
          <a:fontRef idx="minor">
            <a:schemeClr val="tx1"/>
          </a:fontRef>
        </p:style>
      </p:cxnSp>
      <p:sp>
        <p:nvSpPr>
          <p:cNvPr id="145" name="TextBox 144">
            <a:extLst>
              <a:ext uri="{FF2B5EF4-FFF2-40B4-BE49-F238E27FC236}">
                <a16:creationId xmlns:a16="http://schemas.microsoft.com/office/drawing/2014/main" id="{8D13C0BE-C6F7-4192-915E-011EA94D52C5}"/>
              </a:ext>
            </a:extLst>
          </p:cNvPr>
          <p:cNvSpPr txBox="1"/>
          <p:nvPr/>
        </p:nvSpPr>
        <p:spPr>
          <a:xfrm>
            <a:off x="7569115" y="1232412"/>
            <a:ext cx="1542524" cy="338554"/>
          </a:xfrm>
          <a:prstGeom prst="rect">
            <a:avLst/>
          </a:prstGeom>
          <a:noFill/>
          <a:ln w="38100">
            <a:solidFill>
              <a:srgbClr val="FF0000"/>
            </a:solidFill>
            <a:prstDash val="sysDash"/>
          </a:ln>
        </p:spPr>
        <p:txBody>
          <a:bodyPr wrap="square" lIns="0" rIns="0" rtlCol="0" anchor="b">
            <a:spAutoFit/>
          </a:bodyPr>
          <a:lstStyle>
            <a:defPPr>
              <a:defRPr lang="en-US"/>
            </a:defPPr>
            <a:lvl1pPr algn="ctr">
              <a:defRPr sz="1600">
                <a:solidFill>
                  <a:schemeClr val="tx1">
                    <a:lumMod val="50000"/>
                    <a:lumOff val="50000"/>
                  </a:schemeClr>
                </a:solidFill>
              </a:defRPr>
            </a:lvl1pPr>
          </a:lstStyle>
          <a:p>
            <a:r>
              <a:rPr lang="hu-HU" noProof="1" smtClean="0"/>
              <a:t>Záró kifizetés</a:t>
            </a:r>
            <a:endParaRPr lang="en-US" noProof="1"/>
          </a:p>
        </p:txBody>
      </p:sp>
      <p:cxnSp>
        <p:nvCxnSpPr>
          <p:cNvPr id="146" name="Straight Connector 145">
            <a:extLst>
              <a:ext uri="{FF2B5EF4-FFF2-40B4-BE49-F238E27FC236}">
                <a16:creationId xmlns:a16="http://schemas.microsoft.com/office/drawing/2014/main" id="{BD3D6DA3-C4E8-444D-B5AC-0D2815324D0C}"/>
              </a:ext>
            </a:extLst>
          </p:cNvPr>
          <p:cNvCxnSpPr/>
          <p:nvPr/>
        </p:nvCxnSpPr>
        <p:spPr>
          <a:xfrm>
            <a:off x="8796270" y="1664242"/>
            <a:ext cx="0" cy="1648683"/>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6727107" y="5640946"/>
            <a:ext cx="2069163" cy="0"/>
          </a:xfrm>
          <a:prstGeom prst="straightConnector1">
            <a:avLst/>
          </a:prstGeom>
          <a:ln w="76200">
            <a:solidFill>
              <a:srgbClr val="FF0000"/>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4432550" y="5769735"/>
            <a:ext cx="4589114" cy="523220"/>
          </a:xfrm>
          <a:prstGeom prst="rect">
            <a:avLst/>
          </a:prstGeom>
          <a:noFill/>
        </p:spPr>
        <p:txBody>
          <a:bodyPr wrap="square" rtlCol="0">
            <a:spAutoFit/>
          </a:bodyPr>
          <a:lstStyle/>
          <a:p>
            <a:r>
              <a:rPr lang="hu-HU" sz="2800" b="1" dirty="0" smtClean="0">
                <a:solidFill>
                  <a:srgbClr val="FF0000"/>
                </a:solidFill>
              </a:rPr>
              <a:t>Projekt fenntartási időszak</a:t>
            </a:r>
            <a:endParaRPr lang="en-US" sz="2800" b="1" dirty="0">
              <a:solidFill>
                <a:srgbClr val="FF0000"/>
              </a:solidFill>
            </a:endParaRPr>
          </a:p>
        </p:txBody>
      </p:sp>
      <p:sp>
        <p:nvSpPr>
          <p:cNvPr id="65" name="Title 1"/>
          <p:cNvSpPr>
            <a:spLocks noGrp="1"/>
          </p:cNvSpPr>
          <p:nvPr>
            <p:ph type="title"/>
          </p:nvPr>
        </p:nvSpPr>
        <p:spPr>
          <a:xfrm>
            <a:off x="144630" y="-236279"/>
            <a:ext cx="6736235" cy="1143000"/>
          </a:xfrm>
        </p:spPr>
        <p:txBody>
          <a:bodyPr>
            <a:normAutofit/>
          </a:bodyPr>
          <a:lstStyle/>
          <a:p>
            <a:pPr algn="l"/>
            <a:r>
              <a:rPr lang="hu-HU" sz="2400" b="1" dirty="0" smtClean="0">
                <a:solidFill>
                  <a:srgbClr val="0070C0"/>
                </a:solidFill>
              </a:rPr>
              <a:t/>
            </a:r>
            <a:br>
              <a:rPr lang="hu-HU" sz="2400" b="1" dirty="0" smtClean="0">
                <a:solidFill>
                  <a:srgbClr val="0070C0"/>
                </a:solidFill>
              </a:rPr>
            </a:br>
            <a:r>
              <a:rPr lang="hu-HU" sz="2400" b="1" dirty="0" smtClean="0">
                <a:solidFill>
                  <a:srgbClr val="0070C0"/>
                </a:solidFill>
              </a:rPr>
              <a:t>A </a:t>
            </a:r>
            <a:r>
              <a:rPr lang="en-US" sz="2400" b="1" dirty="0" smtClean="0">
                <a:solidFill>
                  <a:srgbClr val="0070C0"/>
                </a:solidFill>
              </a:rPr>
              <a:t>HUSKROUA ENI CBC Program</a:t>
            </a:r>
            <a:r>
              <a:rPr lang="hu-HU" sz="2400" b="1" dirty="0" smtClean="0">
                <a:solidFill>
                  <a:srgbClr val="0070C0"/>
                </a:solidFill>
              </a:rPr>
              <a:t> idősávja</a:t>
            </a:r>
            <a:endParaRPr lang="en-US" sz="2400" b="1" dirty="0">
              <a:solidFill>
                <a:srgbClr val="0070C0"/>
              </a:solidFill>
            </a:endParaRPr>
          </a:p>
        </p:txBody>
      </p:sp>
      <p:sp>
        <p:nvSpPr>
          <p:cNvPr id="69" name="TextBox 125">
            <a:extLst>
              <a:ext uri="{FF2B5EF4-FFF2-40B4-BE49-F238E27FC236}">
                <a16:creationId xmlns:a16="http://schemas.microsoft.com/office/drawing/2014/main" id="{8D13C0BE-C6F7-4192-915E-011EA94D52C5}"/>
              </a:ext>
            </a:extLst>
          </p:cNvPr>
          <p:cNvSpPr txBox="1"/>
          <p:nvPr/>
        </p:nvSpPr>
        <p:spPr>
          <a:xfrm>
            <a:off x="0" y="4691247"/>
            <a:ext cx="1542524" cy="584775"/>
          </a:xfrm>
          <a:prstGeom prst="rect">
            <a:avLst/>
          </a:prstGeom>
          <a:noFill/>
          <a:ln w="38100">
            <a:solidFill>
              <a:srgbClr val="FF0000"/>
            </a:solidFill>
            <a:prstDash val="sysDash"/>
          </a:ln>
        </p:spPr>
        <p:txBody>
          <a:bodyPr wrap="square" lIns="0" rIns="0" rtlCol="0" anchor="b">
            <a:spAutoFit/>
          </a:bodyPr>
          <a:lstStyle>
            <a:defPPr>
              <a:defRPr lang="en-US"/>
            </a:defPPr>
            <a:lvl1pPr algn="ctr">
              <a:defRPr sz="1600">
                <a:solidFill>
                  <a:schemeClr val="tx1">
                    <a:lumMod val="50000"/>
                    <a:lumOff val="50000"/>
                  </a:schemeClr>
                </a:solidFill>
              </a:defRPr>
            </a:lvl1pPr>
          </a:lstStyle>
          <a:p>
            <a:r>
              <a:rPr lang="hu-HU" noProof="1" smtClean="0"/>
              <a:t>IH kijelölő határozat</a:t>
            </a:r>
            <a:endParaRPr lang="en-US" noProof="1"/>
          </a:p>
        </p:txBody>
      </p:sp>
      <p:cxnSp>
        <p:nvCxnSpPr>
          <p:cNvPr id="70" name="Straight Connector 131">
            <a:extLst>
              <a:ext uri="{FF2B5EF4-FFF2-40B4-BE49-F238E27FC236}">
                <a16:creationId xmlns:a16="http://schemas.microsoft.com/office/drawing/2014/main" id="{BD3D6DA3-C4E8-444D-B5AC-0D2815324D0C}"/>
              </a:ext>
            </a:extLst>
          </p:cNvPr>
          <p:cNvCxnSpPr/>
          <p:nvPr/>
        </p:nvCxnSpPr>
        <p:spPr>
          <a:xfrm>
            <a:off x="263221" y="3806013"/>
            <a:ext cx="1" cy="810303"/>
          </a:xfrm>
          <a:prstGeom prst="line">
            <a:avLst/>
          </a:prstGeom>
        </p:spPr>
        <p:style>
          <a:lnRef idx="1">
            <a:schemeClr val="accent1"/>
          </a:lnRef>
          <a:fillRef idx="0">
            <a:schemeClr val="accent1"/>
          </a:fillRef>
          <a:effectRef idx="0">
            <a:schemeClr val="accent1"/>
          </a:effectRef>
          <a:fontRef idx="minor">
            <a:schemeClr val="tx1"/>
          </a:fontRef>
        </p:style>
      </p:cxnSp>
      <p:sp>
        <p:nvSpPr>
          <p:cNvPr id="71" name="TextBox 138">
            <a:extLst>
              <a:ext uri="{FF2B5EF4-FFF2-40B4-BE49-F238E27FC236}">
                <a16:creationId xmlns:a16="http://schemas.microsoft.com/office/drawing/2014/main" id="{A81DDA86-B456-4E11-BE95-7756117BEE92}"/>
              </a:ext>
            </a:extLst>
          </p:cNvPr>
          <p:cNvSpPr txBox="1"/>
          <p:nvPr/>
        </p:nvSpPr>
        <p:spPr>
          <a:xfrm>
            <a:off x="5955845" y="4814945"/>
            <a:ext cx="1542524" cy="307777"/>
          </a:xfrm>
          <a:prstGeom prst="rect">
            <a:avLst/>
          </a:prstGeom>
          <a:noFill/>
        </p:spPr>
        <p:txBody>
          <a:bodyPr wrap="square" lIns="0" rIns="0" rtlCol="0" anchor="b">
            <a:spAutoFit/>
          </a:bodyPr>
          <a:lstStyle>
            <a:defPPr>
              <a:defRPr lang="en-US"/>
            </a:defPPr>
            <a:lvl1pPr algn="ctr">
              <a:defRPr sz="1400"/>
            </a:lvl1pPr>
          </a:lstStyle>
          <a:p>
            <a:r>
              <a:rPr lang="hu-HU" noProof="1"/>
              <a:t>d</a:t>
            </a:r>
            <a:r>
              <a:rPr lang="en-US" noProof="1" smtClean="0"/>
              <a:t>ec</a:t>
            </a:r>
            <a:r>
              <a:rPr lang="hu-HU" noProof="1" smtClean="0"/>
              <a:t>-dec</a:t>
            </a:r>
            <a:endParaRPr lang="en-US" noProof="1"/>
          </a:p>
        </p:txBody>
      </p:sp>
    </p:spTree>
    <p:extLst>
      <p:ext uri="{BB962C8B-B14F-4D97-AF65-F5344CB8AC3E}">
        <p14:creationId xmlns:p14="http://schemas.microsoft.com/office/powerpoint/2010/main" val="27076518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hu-HU" sz="2800" b="1" dirty="0" smtClean="0">
                <a:solidFill>
                  <a:srgbClr val="0070C0"/>
                </a:solidFill>
              </a:rPr>
              <a:t>Jelentéstételi kötelezettség</a:t>
            </a:r>
            <a:endParaRPr lang="en-US" sz="2800" b="1" dirty="0">
              <a:solidFill>
                <a:srgbClr val="0070C0"/>
              </a:solidFill>
            </a:endParaRPr>
          </a:p>
        </p:txBody>
      </p:sp>
      <p:sp>
        <p:nvSpPr>
          <p:cNvPr id="3" name="Content Placeholder 2"/>
          <p:cNvSpPr>
            <a:spLocks noGrp="1"/>
          </p:cNvSpPr>
          <p:nvPr>
            <p:ph idx="1"/>
          </p:nvPr>
        </p:nvSpPr>
        <p:spPr>
          <a:xfrm>
            <a:off x="457200" y="1417638"/>
            <a:ext cx="8229600" cy="4459634"/>
          </a:xfrm>
        </p:spPr>
        <p:txBody>
          <a:bodyPr>
            <a:noAutofit/>
          </a:bodyPr>
          <a:lstStyle/>
          <a:p>
            <a:pPr>
              <a:spcBef>
                <a:spcPts val="600"/>
              </a:spcBef>
              <a:spcAft>
                <a:spcPts val="1200"/>
              </a:spcAft>
            </a:pPr>
            <a:r>
              <a:rPr lang="hu-HU" sz="2000" b="1" dirty="0" smtClean="0"/>
              <a:t>INTERREG+</a:t>
            </a:r>
            <a:r>
              <a:rPr lang="hu-HU" sz="2000" dirty="0" smtClean="0"/>
              <a:t> rendszeren keresztül</a:t>
            </a:r>
          </a:p>
          <a:p>
            <a:pPr>
              <a:spcBef>
                <a:spcPts val="600"/>
              </a:spcBef>
              <a:spcAft>
                <a:spcPts val="1200"/>
              </a:spcAft>
            </a:pPr>
            <a:r>
              <a:rPr lang="hu-HU" sz="2000" dirty="0" smtClean="0"/>
              <a:t>A fizetési kérelmekkel egyidejűleg </a:t>
            </a:r>
            <a:r>
              <a:rPr lang="hu-HU" sz="2000" b="1" dirty="0" smtClean="0"/>
              <a:t>szakmai és pénzügyi </a:t>
            </a:r>
            <a:r>
              <a:rPr lang="hu-HU" sz="2000" u="sng" dirty="0" smtClean="0"/>
              <a:t>előrehaladási jelentések</a:t>
            </a:r>
            <a:r>
              <a:rPr lang="en-US" sz="2000" dirty="0" smtClean="0"/>
              <a:t> </a:t>
            </a:r>
            <a:r>
              <a:rPr lang="en-US" sz="2000" dirty="0"/>
              <a:t>– </a:t>
            </a:r>
            <a:r>
              <a:rPr lang="hu-HU" sz="2000" dirty="0" smtClean="0"/>
              <a:t>minden </a:t>
            </a:r>
            <a:r>
              <a:rPr lang="hu-HU" sz="2000" b="1" dirty="0" smtClean="0"/>
              <a:t>12 hónap </a:t>
            </a:r>
            <a:r>
              <a:rPr lang="hu-HU" sz="2000" dirty="0" err="1" smtClean="0"/>
              <a:t>lezárultával</a:t>
            </a:r>
            <a:r>
              <a:rPr lang="en-US" sz="2000" dirty="0" smtClean="0"/>
              <a:t>;</a:t>
            </a:r>
            <a:endParaRPr lang="hu-HU" sz="2000" dirty="0" smtClean="0"/>
          </a:p>
          <a:p>
            <a:pPr>
              <a:spcBef>
                <a:spcPts val="600"/>
              </a:spcBef>
              <a:spcAft>
                <a:spcPts val="1200"/>
              </a:spcAft>
            </a:pPr>
            <a:r>
              <a:rPr lang="hu-HU" sz="2000" b="1" dirty="0" smtClean="0"/>
              <a:t>Partner-szintű</a:t>
            </a:r>
            <a:r>
              <a:rPr lang="hu-HU" sz="2000" dirty="0" smtClean="0"/>
              <a:t> jelentések 	 Konszolidált, </a:t>
            </a:r>
            <a:r>
              <a:rPr lang="hu-HU" sz="2000" b="1" dirty="0" smtClean="0"/>
              <a:t>projekt-szintű</a:t>
            </a:r>
            <a:r>
              <a:rPr lang="hu-HU" sz="2000" dirty="0" smtClean="0"/>
              <a:t> jelentés</a:t>
            </a:r>
            <a:endParaRPr lang="hu-HU" sz="2000" dirty="0"/>
          </a:p>
          <a:p>
            <a:pPr>
              <a:spcBef>
                <a:spcPts val="600"/>
              </a:spcBef>
              <a:spcAft>
                <a:spcPts val="1200"/>
              </a:spcAft>
            </a:pPr>
            <a:r>
              <a:rPr lang="hu-HU" sz="2000" dirty="0" smtClean="0"/>
              <a:t>A </a:t>
            </a:r>
            <a:r>
              <a:rPr lang="hu-HU" sz="2000" b="1" dirty="0" smtClean="0"/>
              <a:t>projekt egészére</a:t>
            </a:r>
            <a:r>
              <a:rPr lang="hu-HU" sz="2000" dirty="0" smtClean="0"/>
              <a:t> kell vonatkozzon, attól függetlenül, hogy mely része van támogatásból finanszírozva</a:t>
            </a:r>
            <a:r>
              <a:rPr lang="en-US" sz="2000" dirty="0" smtClean="0"/>
              <a:t>;</a:t>
            </a:r>
            <a:endParaRPr lang="hu-HU" sz="2000" dirty="0" smtClean="0"/>
          </a:p>
          <a:p>
            <a:pPr>
              <a:spcBef>
                <a:spcPts val="600"/>
              </a:spcBef>
              <a:spcAft>
                <a:spcPts val="1200"/>
              </a:spcAft>
            </a:pPr>
            <a:r>
              <a:rPr lang="hu-HU" sz="2000" dirty="0" smtClean="0"/>
              <a:t>A </a:t>
            </a:r>
            <a:r>
              <a:rPr lang="hu-HU" sz="2000" b="1" dirty="0" smtClean="0"/>
              <a:t>költségek</a:t>
            </a:r>
            <a:r>
              <a:rPr lang="hu-HU" sz="2000" dirty="0" smtClean="0"/>
              <a:t> valósságát, megfelelő rögzítését és </a:t>
            </a:r>
            <a:r>
              <a:rPr lang="hu-HU" sz="2000" b="1" dirty="0" smtClean="0"/>
              <a:t>jogosultságát</a:t>
            </a:r>
            <a:r>
              <a:rPr lang="hu-HU" sz="2000" dirty="0" smtClean="0"/>
              <a:t> ellenőrzik Ukrajnában a </a:t>
            </a:r>
            <a:r>
              <a:rPr lang="en-US" sz="2000" dirty="0" smtClean="0"/>
              <a:t>Control </a:t>
            </a:r>
            <a:r>
              <a:rPr lang="en-US" sz="2000" dirty="0"/>
              <a:t>Contact </a:t>
            </a:r>
            <a:r>
              <a:rPr lang="en-US" sz="2000" dirty="0" smtClean="0"/>
              <a:t>Point</a:t>
            </a:r>
            <a:r>
              <a:rPr lang="hu-HU" sz="2000" dirty="0" smtClean="0"/>
              <a:t> által elfogadott könyvvizsgálók, tagállamokban a </a:t>
            </a:r>
            <a:r>
              <a:rPr lang="hu-HU" sz="2000" b="1" dirty="0" smtClean="0"/>
              <a:t>nemzeti kontrollerek</a:t>
            </a:r>
            <a:r>
              <a:rPr lang="hu-HU" sz="2000" dirty="0" smtClean="0"/>
              <a:t>. 	       </a:t>
            </a:r>
            <a:r>
              <a:rPr lang="hu-HU" sz="2000" u="sng" dirty="0" smtClean="0"/>
              <a:t>Költséghitelesítési jelentés</a:t>
            </a:r>
            <a:endParaRPr lang="en-US" sz="2000" u="sng" dirty="0"/>
          </a:p>
        </p:txBody>
      </p:sp>
      <p:sp>
        <p:nvSpPr>
          <p:cNvPr id="4" name="Jobbra nyíl 3"/>
          <p:cNvSpPr/>
          <p:nvPr/>
        </p:nvSpPr>
        <p:spPr>
          <a:xfrm>
            <a:off x="3563888" y="2780928"/>
            <a:ext cx="576064" cy="432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4260574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492875" cy="1143000"/>
          </a:xfrm>
        </p:spPr>
        <p:txBody>
          <a:bodyPr rtlCol="0">
            <a:normAutofit/>
          </a:bodyPr>
          <a:lstStyle/>
          <a:p>
            <a:pPr lvl="2" algn="ctr" eaLnBrk="1" hangingPunct="1">
              <a:spcBef>
                <a:spcPts val="0"/>
              </a:spcBef>
              <a:spcAft>
                <a:spcPts val="0"/>
              </a:spcAft>
              <a:defRPr/>
            </a:pPr>
            <a:r>
              <a:rPr lang="hu-HU" sz="2800" b="1" kern="1200" dirty="0">
                <a:solidFill>
                  <a:srgbClr val="0070C0"/>
                </a:solidFill>
                <a:latin typeface="+mj-lt"/>
                <a:ea typeface="+mj-ea"/>
                <a:cs typeface="+mj-cs"/>
              </a:rPr>
              <a:t>Jelentéstételi kötelezettség</a:t>
            </a:r>
          </a:p>
        </p:txBody>
      </p:sp>
      <p:sp>
        <p:nvSpPr>
          <p:cNvPr id="21506" name="Content Placeholder 2"/>
          <p:cNvSpPr>
            <a:spLocks noGrp="1"/>
          </p:cNvSpPr>
          <p:nvPr>
            <p:ph idx="1"/>
          </p:nvPr>
        </p:nvSpPr>
        <p:spPr>
          <a:xfrm>
            <a:off x="611188" y="1398588"/>
            <a:ext cx="8229600" cy="4525962"/>
          </a:xfrm>
        </p:spPr>
        <p:txBody>
          <a:bodyPr/>
          <a:lstStyle/>
          <a:p>
            <a:pPr marL="0" indent="0" eaLnBrk="1" hangingPunct="1">
              <a:buFont typeface="Arial" charset="0"/>
              <a:buNone/>
            </a:pPr>
            <a:endParaRPr lang="en-US" sz="2200" dirty="0" smtClean="0"/>
          </a:p>
          <a:p>
            <a:pPr marL="0" indent="0" eaLnBrk="1" hangingPunct="1">
              <a:buFont typeface="Arial" charset="0"/>
              <a:buNone/>
            </a:pPr>
            <a:endParaRPr lang="en-US" sz="2200" dirty="0" smtClean="0"/>
          </a:p>
        </p:txBody>
      </p:sp>
      <p:pic>
        <p:nvPicPr>
          <p:cNvPr id="4" name="Picture 3"/>
          <p:cNvPicPr>
            <a:picLocks noChangeAspect="1"/>
          </p:cNvPicPr>
          <p:nvPr/>
        </p:nvPicPr>
        <p:blipFill>
          <a:blip r:embed="rId2"/>
          <a:stretch>
            <a:fillRect/>
          </a:stretch>
        </p:blipFill>
        <p:spPr>
          <a:xfrm>
            <a:off x="755576" y="1398588"/>
            <a:ext cx="7560839" cy="4361385"/>
          </a:xfrm>
          <a:prstGeom prst="rect">
            <a:avLst/>
          </a:prstGeom>
        </p:spPr>
      </p:pic>
      <p:cxnSp>
        <p:nvCxnSpPr>
          <p:cNvPr id="8" name="Egyenes összekötő nyíllal 560"/>
          <p:cNvCxnSpPr/>
          <p:nvPr/>
        </p:nvCxnSpPr>
        <p:spPr>
          <a:xfrm>
            <a:off x="4860032" y="3501208"/>
            <a:ext cx="0" cy="36004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268950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a:xfrm>
            <a:off x="457200" y="274638"/>
            <a:ext cx="6635080" cy="777875"/>
          </a:xfrm>
        </p:spPr>
        <p:txBody>
          <a:bodyPr/>
          <a:lstStyle/>
          <a:p>
            <a:pPr algn="l"/>
            <a:r>
              <a:rPr lang="hu-HU" sz="2800" b="1" dirty="0">
                <a:solidFill>
                  <a:srgbClr val="0070C0"/>
                </a:solidFill>
              </a:rPr>
              <a:t>Jelentéstételi</a:t>
            </a:r>
            <a:r>
              <a:rPr lang="hu-HU" sz="2000" b="1" dirty="0">
                <a:solidFill>
                  <a:srgbClr val="0070C0"/>
                </a:solidFill>
              </a:rPr>
              <a:t> </a:t>
            </a:r>
            <a:r>
              <a:rPr lang="hu-HU" sz="2800" b="1" dirty="0">
                <a:solidFill>
                  <a:srgbClr val="0070C0"/>
                </a:solidFill>
              </a:rPr>
              <a:t>kötelezettség</a:t>
            </a:r>
            <a:endParaRPr lang="en-US" sz="2800" b="1" dirty="0">
              <a:solidFill>
                <a:srgbClr val="0070C0"/>
              </a:solidFill>
            </a:endParaRPr>
          </a:p>
        </p:txBody>
      </p:sp>
      <p:sp>
        <p:nvSpPr>
          <p:cNvPr id="3" name="Content Placeholder 2"/>
          <p:cNvSpPr>
            <a:spLocks noGrp="1"/>
          </p:cNvSpPr>
          <p:nvPr>
            <p:ph idx="1"/>
          </p:nvPr>
        </p:nvSpPr>
        <p:spPr>
          <a:xfrm>
            <a:off x="611560" y="1268760"/>
            <a:ext cx="8229600" cy="4968899"/>
          </a:xfrm>
        </p:spPr>
        <p:txBody>
          <a:bodyPr rtlCol="0">
            <a:normAutofit/>
          </a:bodyPr>
          <a:lstStyle/>
          <a:p>
            <a:pPr eaLnBrk="1" fontAlgn="auto" hangingPunct="1">
              <a:spcAft>
                <a:spcPts val="0"/>
              </a:spcAft>
              <a:defRPr/>
            </a:pPr>
            <a:endParaRPr lang="hu-HU" sz="2400" dirty="0" smtClean="0"/>
          </a:p>
          <a:p>
            <a:pPr eaLnBrk="1" fontAlgn="auto" hangingPunct="1">
              <a:spcAft>
                <a:spcPts val="0"/>
              </a:spcAft>
              <a:defRPr/>
            </a:pPr>
            <a:r>
              <a:rPr lang="hu-HU" sz="2400" dirty="0" smtClean="0"/>
              <a:t>A jelentéstételi időszak minden projekt partnerre vonatkozik – egységes</a:t>
            </a:r>
          </a:p>
          <a:p>
            <a:pPr eaLnBrk="1" fontAlgn="auto" hangingPunct="1">
              <a:spcAft>
                <a:spcPts val="0"/>
              </a:spcAft>
              <a:defRPr/>
            </a:pPr>
            <a:r>
              <a:rPr lang="hu-HU" sz="2400" dirty="0" smtClean="0"/>
              <a:t>A 12 hónap időtartamú projektek (hosszabbítás esetén is) egyszer jelentenek</a:t>
            </a:r>
          </a:p>
          <a:p>
            <a:pPr eaLnBrk="1" fontAlgn="auto" hangingPunct="1">
              <a:spcAft>
                <a:spcPts val="0"/>
              </a:spcAft>
              <a:defRPr/>
            </a:pPr>
            <a:r>
              <a:rPr lang="hu-HU" sz="2400" dirty="0" smtClean="0"/>
              <a:t>A költségeket a rendszer automatikusan átváltja EUR-ra</a:t>
            </a:r>
            <a:endParaRPr lang="en-US" sz="2400" dirty="0"/>
          </a:p>
          <a:p>
            <a:pPr eaLnBrk="1" fontAlgn="auto" hangingPunct="1">
              <a:spcAft>
                <a:spcPts val="0"/>
              </a:spcAft>
              <a:defRPr/>
            </a:pPr>
            <a:r>
              <a:rPr lang="hu-HU" sz="2400" dirty="0" smtClean="0"/>
              <a:t>Átváltás : </a:t>
            </a:r>
            <a:r>
              <a:rPr lang="hu-HU" sz="2400" dirty="0" err="1" smtClean="0"/>
              <a:t>Beneficiary</a:t>
            </a:r>
            <a:r>
              <a:rPr lang="hu-HU" sz="2400" dirty="0" smtClean="0"/>
              <a:t> </a:t>
            </a:r>
            <a:r>
              <a:rPr lang="hu-HU" sz="2400" dirty="0" err="1" smtClean="0"/>
              <a:t>Report</a:t>
            </a:r>
            <a:r>
              <a:rPr lang="hu-HU" sz="2400" dirty="0" smtClean="0"/>
              <a:t> benyújtásának hónapjában érvényes havi árfolyam</a:t>
            </a:r>
            <a:endParaRPr lang="hu-HU" sz="2400" i="1" dirty="0" smtClean="0">
              <a:solidFill>
                <a:srgbClr val="FF0000"/>
              </a:solidFill>
            </a:endParaRPr>
          </a:p>
          <a:p>
            <a:pPr marL="0" indent="0">
              <a:buNone/>
            </a:pPr>
            <a:r>
              <a:rPr lang="hu-HU" sz="2400" i="1" dirty="0" smtClean="0">
                <a:solidFill>
                  <a:srgbClr val="FF0000"/>
                </a:solidFill>
              </a:rPr>
              <a:t>Megjegyzés: B1 novemberben nyújtja be a jelentését, B2 decemberben, ez esetben eltérő átváltási árfolyamok</a:t>
            </a:r>
            <a:endParaRPr lang="en-GB" sz="2400" i="1" dirty="0">
              <a:solidFill>
                <a:srgbClr val="FF0000"/>
              </a:solidFill>
            </a:endParaRPr>
          </a:p>
          <a:p>
            <a:pPr marL="0" indent="0" eaLnBrk="1" fontAlgn="auto" hangingPunct="1">
              <a:spcAft>
                <a:spcPts val="0"/>
              </a:spcAft>
              <a:buFont typeface="Arial" pitchFamily="34" charset="0"/>
              <a:buNone/>
              <a:defRPr/>
            </a:pPr>
            <a:endParaRPr lang="hu-HU" sz="1800" dirty="0" smtClean="0"/>
          </a:p>
          <a:p>
            <a:pPr marL="0" indent="0" eaLnBrk="1" fontAlgn="auto" hangingPunct="1">
              <a:spcAft>
                <a:spcPts val="0"/>
              </a:spcAft>
              <a:buFont typeface="Arial" pitchFamily="34" charset="0"/>
              <a:buNone/>
              <a:defRPr/>
            </a:pPr>
            <a:endParaRPr lang="en-US" sz="1800" dirty="0"/>
          </a:p>
        </p:txBody>
      </p:sp>
    </p:spTree>
    <p:extLst>
      <p:ext uri="{BB962C8B-B14F-4D97-AF65-F5344CB8AC3E}">
        <p14:creationId xmlns:p14="http://schemas.microsoft.com/office/powerpoint/2010/main" val="4090091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a:xfrm>
            <a:off x="457200" y="274638"/>
            <a:ext cx="6635080" cy="777875"/>
          </a:xfrm>
        </p:spPr>
        <p:txBody>
          <a:bodyPr/>
          <a:lstStyle/>
          <a:p>
            <a:pPr algn="l"/>
            <a:r>
              <a:rPr lang="hu-HU" sz="2800" b="1" dirty="0">
                <a:solidFill>
                  <a:srgbClr val="0070C0"/>
                </a:solidFill>
              </a:rPr>
              <a:t>Jelentéstételi</a:t>
            </a:r>
            <a:r>
              <a:rPr lang="hu-HU" sz="2000" b="1" dirty="0">
                <a:solidFill>
                  <a:srgbClr val="0070C0"/>
                </a:solidFill>
              </a:rPr>
              <a:t> </a:t>
            </a:r>
            <a:r>
              <a:rPr lang="hu-HU" sz="2800" b="1" dirty="0">
                <a:solidFill>
                  <a:srgbClr val="0070C0"/>
                </a:solidFill>
              </a:rPr>
              <a:t>kötelezettség</a:t>
            </a:r>
            <a:endParaRPr lang="en-US" sz="2800" b="1" dirty="0">
              <a:solidFill>
                <a:srgbClr val="0070C0"/>
              </a:solidFill>
            </a:endParaRPr>
          </a:p>
        </p:txBody>
      </p:sp>
      <p:sp>
        <p:nvSpPr>
          <p:cNvPr id="3" name="Content Placeholder 2"/>
          <p:cNvSpPr>
            <a:spLocks noGrp="1"/>
          </p:cNvSpPr>
          <p:nvPr>
            <p:ph idx="1"/>
          </p:nvPr>
        </p:nvSpPr>
        <p:spPr>
          <a:xfrm>
            <a:off x="457200" y="1268760"/>
            <a:ext cx="8229600" cy="4981740"/>
          </a:xfrm>
        </p:spPr>
        <p:txBody>
          <a:bodyPr rtlCol="0">
            <a:normAutofit/>
          </a:bodyPr>
          <a:lstStyle/>
          <a:p>
            <a:pPr marL="0" indent="0" eaLnBrk="1" fontAlgn="auto" hangingPunct="1">
              <a:spcAft>
                <a:spcPts val="0"/>
              </a:spcAft>
              <a:buNone/>
              <a:defRPr/>
            </a:pPr>
            <a:r>
              <a:rPr lang="hu-HU" sz="2300" dirty="0" smtClean="0"/>
              <a:t>Határidők </a:t>
            </a:r>
            <a:r>
              <a:rPr lang="hu-HU" sz="2300" dirty="0" err="1" smtClean="0"/>
              <a:t>PIM-ben</a:t>
            </a:r>
            <a:r>
              <a:rPr lang="hu-HU" sz="2300" dirty="0" smtClean="0"/>
              <a:t>:</a:t>
            </a:r>
          </a:p>
          <a:p>
            <a:pPr marL="0" indent="0" eaLnBrk="1" fontAlgn="auto" hangingPunct="1">
              <a:spcAft>
                <a:spcPts val="0"/>
              </a:spcAft>
              <a:buNone/>
              <a:defRPr/>
            </a:pPr>
            <a:endParaRPr lang="en-US" sz="2300" dirty="0" smtClean="0"/>
          </a:p>
          <a:p>
            <a:pPr eaLnBrk="1" fontAlgn="auto" hangingPunct="1">
              <a:spcAft>
                <a:spcPts val="0"/>
              </a:spcAft>
              <a:defRPr/>
            </a:pPr>
            <a:r>
              <a:rPr lang="en-US" sz="2300" b="1" dirty="0" smtClean="0"/>
              <a:t>Interim report</a:t>
            </a:r>
            <a:r>
              <a:rPr lang="hu-HU" sz="2300" b="1" dirty="0" smtClean="0"/>
              <a:t> (előrehaladási)</a:t>
            </a:r>
            <a:r>
              <a:rPr lang="hu-HU" sz="2300" dirty="0" smtClean="0"/>
              <a:t>: </a:t>
            </a:r>
            <a:r>
              <a:rPr lang="en-US" sz="2300" b="1" dirty="0" smtClean="0">
                <a:solidFill>
                  <a:srgbClr val="FF0000"/>
                </a:solidFill>
              </a:rPr>
              <a:t>15</a:t>
            </a:r>
            <a:r>
              <a:rPr lang="hu-HU" sz="2300" b="1" dirty="0" smtClean="0">
                <a:solidFill>
                  <a:srgbClr val="FF0000"/>
                </a:solidFill>
              </a:rPr>
              <a:t> napon </a:t>
            </a:r>
            <a:r>
              <a:rPr lang="hu-HU" sz="2300" dirty="0" smtClean="0"/>
              <a:t>belül benyújtandó a BR </a:t>
            </a:r>
          </a:p>
          <a:p>
            <a:pPr eaLnBrk="1" fontAlgn="auto" hangingPunct="1">
              <a:spcAft>
                <a:spcPts val="0"/>
              </a:spcAft>
              <a:defRPr/>
            </a:pPr>
            <a:r>
              <a:rPr lang="en-US" sz="2300" b="1" dirty="0" smtClean="0"/>
              <a:t>Final report</a:t>
            </a:r>
            <a:r>
              <a:rPr lang="hu-HU" sz="2300" b="1" dirty="0" smtClean="0"/>
              <a:t> (záró):</a:t>
            </a:r>
            <a:r>
              <a:rPr lang="en-US" sz="2300" b="1" dirty="0" smtClean="0"/>
              <a:t> </a:t>
            </a:r>
            <a:r>
              <a:rPr lang="en-US" sz="2300" b="1" dirty="0" smtClean="0">
                <a:solidFill>
                  <a:srgbClr val="FF0000"/>
                </a:solidFill>
              </a:rPr>
              <a:t>30 </a:t>
            </a:r>
            <a:r>
              <a:rPr lang="hu-HU" sz="2300" b="1" dirty="0" smtClean="0">
                <a:solidFill>
                  <a:srgbClr val="FF0000"/>
                </a:solidFill>
              </a:rPr>
              <a:t>napon </a:t>
            </a:r>
            <a:r>
              <a:rPr lang="hu-HU" sz="2300" dirty="0" smtClean="0"/>
              <a:t>belül benyújtandó a BR</a:t>
            </a:r>
          </a:p>
          <a:p>
            <a:pPr eaLnBrk="1" fontAlgn="auto" hangingPunct="1">
              <a:spcAft>
                <a:spcPts val="0"/>
              </a:spcAft>
              <a:defRPr/>
            </a:pPr>
            <a:endParaRPr lang="hu-HU" sz="2300" b="1" i="1" dirty="0"/>
          </a:p>
          <a:p>
            <a:pPr eaLnBrk="1" fontAlgn="auto" hangingPunct="1">
              <a:spcAft>
                <a:spcPts val="0"/>
              </a:spcAft>
              <a:defRPr/>
            </a:pPr>
            <a:r>
              <a:rPr lang="en-US" sz="2300" b="1" dirty="0" smtClean="0"/>
              <a:t>Interim report</a:t>
            </a:r>
            <a:r>
              <a:rPr lang="hu-HU" sz="2300" b="1" dirty="0" smtClean="0"/>
              <a:t>/</a:t>
            </a:r>
            <a:r>
              <a:rPr lang="hu-HU" sz="2300" b="1" dirty="0" err="1" smtClean="0"/>
              <a:t>Final</a:t>
            </a:r>
            <a:r>
              <a:rPr lang="hu-HU" sz="2300" b="1" dirty="0" smtClean="0"/>
              <a:t> </a:t>
            </a:r>
            <a:r>
              <a:rPr lang="hu-HU" sz="2300" b="1" dirty="0" err="1" smtClean="0"/>
              <a:t>report</a:t>
            </a:r>
            <a:r>
              <a:rPr lang="hu-HU" sz="2300" dirty="0" smtClean="0"/>
              <a:t>: </a:t>
            </a:r>
            <a:r>
              <a:rPr lang="hu-HU" sz="2300" b="1" dirty="0" smtClean="0">
                <a:solidFill>
                  <a:srgbClr val="FF0000"/>
                </a:solidFill>
              </a:rPr>
              <a:t>3 hónapon </a:t>
            </a:r>
            <a:r>
              <a:rPr lang="hu-HU" sz="2300" dirty="0" smtClean="0"/>
              <a:t>belül a PR</a:t>
            </a:r>
            <a:endParaRPr lang="en-US" sz="2300" dirty="0" smtClean="0"/>
          </a:p>
          <a:p>
            <a:pPr eaLnBrk="1" fontAlgn="auto" hangingPunct="1">
              <a:spcAft>
                <a:spcPts val="0"/>
              </a:spcAft>
              <a:defRPr/>
            </a:pPr>
            <a:r>
              <a:rPr lang="hu-HU" sz="2300" i="1" dirty="0" smtClean="0">
                <a:solidFill>
                  <a:srgbClr val="FF0000"/>
                </a:solidFill>
              </a:rPr>
              <a:t>Megjegyzés</a:t>
            </a:r>
            <a:r>
              <a:rPr lang="en-US" sz="2300" i="1" dirty="0" smtClean="0">
                <a:solidFill>
                  <a:srgbClr val="FF0000"/>
                </a:solidFill>
              </a:rPr>
              <a:t>: </a:t>
            </a:r>
            <a:r>
              <a:rPr lang="hu-HU" sz="2300" i="1" dirty="0" smtClean="0">
                <a:solidFill>
                  <a:srgbClr val="FF0000"/>
                </a:solidFill>
              </a:rPr>
              <a:t>az </a:t>
            </a:r>
            <a:r>
              <a:rPr lang="en-US" sz="2300" i="1" dirty="0" smtClean="0">
                <a:solidFill>
                  <a:srgbClr val="FF0000"/>
                </a:solidFill>
              </a:rPr>
              <a:t>I+</a:t>
            </a:r>
            <a:r>
              <a:rPr lang="hu-HU" sz="2300" i="1" dirty="0" smtClean="0">
                <a:solidFill>
                  <a:srgbClr val="FF0000"/>
                </a:solidFill>
              </a:rPr>
              <a:t> rendszer rendelkezésre állása miatt néhány projektre nem a fenti határidő vonatkozik</a:t>
            </a:r>
            <a:r>
              <a:rPr lang="en-US" sz="2300" i="1" dirty="0" smtClean="0">
                <a:solidFill>
                  <a:srgbClr val="FF0000"/>
                </a:solidFill>
              </a:rPr>
              <a:t>, </a:t>
            </a:r>
            <a:r>
              <a:rPr lang="hu-HU" sz="2300" i="1" dirty="0" smtClean="0">
                <a:solidFill>
                  <a:srgbClr val="FF0000"/>
                </a:solidFill>
              </a:rPr>
              <a:t>hanem a módosított TSZ 6.7 pontjában előírt +</a:t>
            </a:r>
            <a:r>
              <a:rPr lang="en-US" sz="2300" i="1" dirty="0" smtClean="0">
                <a:solidFill>
                  <a:srgbClr val="FF0000"/>
                </a:solidFill>
              </a:rPr>
              <a:t>6 </a:t>
            </a:r>
            <a:r>
              <a:rPr lang="hu-HU" sz="2300" i="1" dirty="0" smtClean="0">
                <a:solidFill>
                  <a:srgbClr val="FF0000"/>
                </a:solidFill>
              </a:rPr>
              <a:t>hónapon belüli jelentési kötelezettség </a:t>
            </a:r>
            <a:r>
              <a:rPr lang="en-US" sz="2300" i="1" dirty="0" smtClean="0">
                <a:solidFill>
                  <a:srgbClr val="FF0000"/>
                </a:solidFill>
              </a:rPr>
              <a:t>(</a:t>
            </a:r>
            <a:r>
              <a:rPr lang="hu-HU" sz="2300" i="1" dirty="0" smtClean="0">
                <a:solidFill>
                  <a:srgbClr val="FF0000"/>
                </a:solidFill>
              </a:rPr>
              <a:t>bele értendő a kiállított költséghitelesítési jelentés is</a:t>
            </a:r>
            <a:r>
              <a:rPr lang="en-US" sz="2300" i="1" dirty="0" smtClean="0">
                <a:solidFill>
                  <a:srgbClr val="FF0000"/>
                </a:solidFill>
              </a:rPr>
              <a:t>);</a:t>
            </a:r>
            <a:endParaRPr lang="hu-HU" sz="2300" i="1" dirty="0" smtClean="0">
              <a:solidFill>
                <a:srgbClr val="FF0000"/>
              </a:solidFill>
            </a:endParaRPr>
          </a:p>
          <a:p>
            <a:pPr marL="0" indent="0" eaLnBrk="1" fontAlgn="auto" hangingPunct="1">
              <a:spcAft>
                <a:spcPts val="0"/>
              </a:spcAft>
              <a:buNone/>
              <a:defRPr/>
            </a:pPr>
            <a:r>
              <a:rPr lang="hu-HU" sz="2300" dirty="0" smtClean="0"/>
              <a:t>  </a:t>
            </a:r>
            <a:endParaRPr lang="en-US" sz="2000" dirty="0"/>
          </a:p>
        </p:txBody>
      </p:sp>
    </p:spTree>
    <p:extLst>
      <p:ext uri="{BB962C8B-B14F-4D97-AF65-F5344CB8AC3E}">
        <p14:creationId xmlns:p14="http://schemas.microsoft.com/office/powerpoint/2010/main" val="5413063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hu-HU" sz="2800" b="1" dirty="0">
                <a:solidFill>
                  <a:srgbClr val="0070C0"/>
                </a:solidFill>
              </a:rPr>
              <a:t>Kifizetések</a:t>
            </a:r>
          </a:p>
        </p:txBody>
      </p:sp>
      <p:sp>
        <p:nvSpPr>
          <p:cNvPr id="3" name="Content Placeholder 2"/>
          <p:cNvSpPr>
            <a:spLocks noGrp="1"/>
          </p:cNvSpPr>
          <p:nvPr>
            <p:ph idx="1"/>
          </p:nvPr>
        </p:nvSpPr>
        <p:spPr/>
        <p:txBody>
          <a:bodyPr>
            <a:normAutofit/>
          </a:bodyPr>
          <a:lstStyle/>
          <a:p>
            <a:pPr>
              <a:buFont typeface="Wingdings" panose="05000000000000000000" pitchFamily="2" charset="2"/>
              <a:buChar char="v"/>
            </a:pPr>
            <a:r>
              <a:rPr lang="hu-HU" sz="2800" dirty="0" smtClean="0">
                <a:solidFill>
                  <a:srgbClr val="FF0000"/>
                </a:solidFill>
              </a:rPr>
              <a:t>Változás!</a:t>
            </a:r>
          </a:p>
          <a:p>
            <a:pPr>
              <a:buFont typeface="Wingdings" panose="05000000000000000000" pitchFamily="2" charset="2"/>
              <a:buChar char="v"/>
            </a:pPr>
            <a:endParaRPr lang="hu-HU" sz="2800" dirty="0">
              <a:solidFill>
                <a:srgbClr val="FF0000"/>
              </a:solidFill>
            </a:endParaRPr>
          </a:p>
          <a:p>
            <a:r>
              <a:rPr lang="hu-HU" sz="2400" dirty="0" smtClean="0"/>
              <a:t>Az előleg min. 50%-os költése esetén jár a következő időszaki előleg teljes összegben.</a:t>
            </a:r>
          </a:p>
          <a:p>
            <a:pPr marL="0" indent="0">
              <a:buNone/>
            </a:pPr>
            <a:endParaRPr lang="hu-HU" sz="2400" dirty="0" smtClean="0"/>
          </a:p>
          <a:p>
            <a:r>
              <a:rPr lang="hu-HU" sz="2400" dirty="0" smtClean="0"/>
              <a:t>50% alatt, az el nem számolt vagy el nem költött előleg összege a soron következő kifizetés összegéből levonásra kerül.</a:t>
            </a:r>
          </a:p>
          <a:p>
            <a:pPr marL="0" indent="0">
              <a:buNone/>
            </a:pPr>
            <a:endParaRPr lang="hu-HU" b="1" dirty="0" smtClean="0"/>
          </a:p>
          <a:p>
            <a:pPr marL="0" indent="0">
              <a:buNone/>
            </a:pPr>
            <a:endParaRPr lang="hu-HU" dirty="0"/>
          </a:p>
        </p:txBody>
      </p:sp>
    </p:spTree>
    <p:extLst>
      <p:ext uri="{BB962C8B-B14F-4D97-AF65-F5344CB8AC3E}">
        <p14:creationId xmlns:p14="http://schemas.microsoft.com/office/powerpoint/2010/main" val="40363320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hu-HU" sz="2800" b="1" dirty="0">
                <a:solidFill>
                  <a:srgbClr val="0070C0"/>
                </a:solidFill>
              </a:rPr>
              <a:t>A kifizetések időbelisége</a:t>
            </a:r>
            <a:endParaRPr lang="hu-HU" dirty="0"/>
          </a:p>
        </p:txBody>
      </p:sp>
      <p:sp>
        <p:nvSpPr>
          <p:cNvPr id="3" name="Content Placeholder 2"/>
          <p:cNvSpPr>
            <a:spLocks noGrp="1"/>
          </p:cNvSpPr>
          <p:nvPr>
            <p:ph idx="1"/>
          </p:nvPr>
        </p:nvSpPr>
        <p:spPr>
          <a:xfrm>
            <a:off x="179512" y="1268760"/>
            <a:ext cx="8712968" cy="5184576"/>
          </a:xfrm>
        </p:spPr>
        <p:txBody>
          <a:bodyPr>
            <a:normAutofit/>
          </a:bodyPr>
          <a:lstStyle/>
          <a:p>
            <a:pPr marL="0" indent="0">
              <a:buNone/>
            </a:pPr>
            <a:r>
              <a:rPr lang="hu-HU" sz="2800" b="1" dirty="0" smtClean="0"/>
              <a:t>Első kifizetés:</a:t>
            </a:r>
          </a:p>
          <a:p>
            <a:r>
              <a:rPr lang="hu-HU" sz="2400" dirty="0"/>
              <a:t>30 napon belül, amint az IH visszakapja a mindenki által aláírt támogatási szerződést</a:t>
            </a:r>
          </a:p>
          <a:p>
            <a:r>
              <a:rPr lang="hu-HU" sz="2400" dirty="0"/>
              <a:t>Infrastrukturális projektek esetén a </a:t>
            </a:r>
            <a:r>
              <a:rPr lang="hu-HU" sz="2400" dirty="0" err="1"/>
              <a:t>JTS-nek</a:t>
            </a:r>
            <a:r>
              <a:rPr lang="hu-HU" sz="2400" dirty="0"/>
              <a:t> bemutatott kiviteli szerződés megkötése után 10-15 nappal</a:t>
            </a:r>
          </a:p>
          <a:p>
            <a:pPr marL="0" indent="0">
              <a:buNone/>
            </a:pPr>
            <a:r>
              <a:rPr lang="hu-HU" sz="2800" b="1" dirty="0" smtClean="0"/>
              <a:t>További kifizetések feltételei:</a:t>
            </a:r>
          </a:p>
          <a:p>
            <a:r>
              <a:rPr lang="hu-HU" sz="2400" dirty="0"/>
              <a:t>A </a:t>
            </a:r>
            <a:r>
              <a:rPr lang="hu-HU" sz="2400" b="1" dirty="0"/>
              <a:t>12 havi </a:t>
            </a:r>
            <a:r>
              <a:rPr lang="hu-HU" sz="2400" dirty="0"/>
              <a:t>rendszeres projekt </a:t>
            </a:r>
            <a:r>
              <a:rPr lang="hu-HU" sz="2400" b="1" dirty="0"/>
              <a:t>előrehaladási jelentés </a:t>
            </a:r>
            <a:r>
              <a:rPr lang="hu-HU" sz="2400" dirty="0"/>
              <a:t>megküldése a JTS részére az INTERREG+ rendszeren </a:t>
            </a:r>
            <a:r>
              <a:rPr lang="hu-HU" sz="2400" dirty="0" smtClean="0"/>
              <a:t>keresztül – </a:t>
            </a:r>
            <a:r>
              <a:rPr lang="hu-HU" sz="2400" b="1" dirty="0" smtClean="0"/>
              <a:t>3 hónapon </a:t>
            </a:r>
            <a:r>
              <a:rPr lang="hu-HU" sz="2400" dirty="0" smtClean="0"/>
              <a:t>belül</a:t>
            </a:r>
            <a:endParaRPr lang="hu-HU" sz="2400" dirty="0"/>
          </a:p>
          <a:p>
            <a:r>
              <a:rPr lang="hu-HU" sz="2400" dirty="0"/>
              <a:t>A </a:t>
            </a:r>
            <a:r>
              <a:rPr lang="hu-HU" sz="2400" b="1" dirty="0"/>
              <a:t>JTS ellenőrzi</a:t>
            </a:r>
            <a:r>
              <a:rPr lang="hu-HU" sz="2400" dirty="0"/>
              <a:t>, szükség esetén hiánypótlást kér - </a:t>
            </a:r>
            <a:r>
              <a:rPr lang="hu-HU" sz="2400" b="1" dirty="0"/>
              <a:t>30 nap </a:t>
            </a:r>
            <a:r>
              <a:rPr lang="hu-HU" sz="2400" dirty="0"/>
              <a:t>a jelentés és a kifizetési kérelem beérkezésétől</a:t>
            </a:r>
          </a:p>
          <a:p>
            <a:r>
              <a:rPr lang="hu-HU" sz="2400" dirty="0"/>
              <a:t>A JTS szúrópróbaszerűen ellenőriz/ellenőrizhet költségeket</a:t>
            </a:r>
          </a:p>
          <a:p>
            <a:pPr marL="0" indent="0">
              <a:buNone/>
            </a:pPr>
            <a:endParaRPr lang="hu-HU" dirty="0"/>
          </a:p>
          <a:p>
            <a:endParaRPr lang="hu-HU" dirty="0"/>
          </a:p>
        </p:txBody>
      </p:sp>
    </p:spTree>
    <p:extLst>
      <p:ext uri="{BB962C8B-B14F-4D97-AF65-F5344CB8AC3E}">
        <p14:creationId xmlns:p14="http://schemas.microsoft.com/office/powerpoint/2010/main" val="7343868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hu-HU" sz="2800" b="1" dirty="0">
                <a:solidFill>
                  <a:srgbClr val="0070C0"/>
                </a:solidFill>
              </a:rPr>
              <a:t>A kifizetések időbelisége</a:t>
            </a:r>
          </a:p>
        </p:txBody>
      </p:sp>
      <p:sp>
        <p:nvSpPr>
          <p:cNvPr id="3" name="Content Placeholder 2"/>
          <p:cNvSpPr>
            <a:spLocks noGrp="1"/>
          </p:cNvSpPr>
          <p:nvPr>
            <p:ph idx="1"/>
          </p:nvPr>
        </p:nvSpPr>
        <p:spPr/>
        <p:txBody>
          <a:bodyPr>
            <a:normAutofit/>
          </a:bodyPr>
          <a:lstStyle/>
          <a:p>
            <a:r>
              <a:rPr lang="hu-HU" sz="2400" dirty="0"/>
              <a:t>A vezető kedvezményezettnek maximum 30 napjuk van a hiánypótlások </a:t>
            </a:r>
            <a:r>
              <a:rPr lang="hu-HU" sz="2400" dirty="0" smtClean="0"/>
              <a:t>benyújtására</a:t>
            </a:r>
          </a:p>
          <a:p>
            <a:r>
              <a:rPr lang="hu-HU" sz="2400" dirty="0" smtClean="0"/>
              <a:t>A JTS ellenőrzi a hiánypótlásként beérkezett dokumentumokat. </a:t>
            </a:r>
            <a:r>
              <a:rPr lang="hu-HU" sz="2400" dirty="0"/>
              <a:t>H</a:t>
            </a:r>
            <a:r>
              <a:rPr lang="hu-HU" sz="2400" dirty="0" smtClean="0"/>
              <a:t>iba esetén újra kiküldi az LB részére </a:t>
            </a:r>
            <a:r>
              <a:rPr lang="hu-HU" sz="2400" b="1" dirty="0" smtClean="0"/>
              <a:t>30 napon belül </a:t>
            </a:r>
            <a:r>
              <a:rPr lang="hu-HU" sz="2400" dirty="0" smtClean="0"/>
              <a:t>+ LB </a:t>
            </a:r>
            <a:r>
              <a:rPr lang="hu-HU" sz="2400" b="1" dirty="0" smtClean="0"/>
              <a:t>15 napon </a:t>
            </a:r>
            <a:r>
              <a:rPr lang="hu-HU" sz="2400" dirty="0" smtClean="0"/>
              <a:t>belül válaszol</a:t>
            </a:r>
          </a:p>
          <a:p>
            <a:r>
              <a:rPr lang="hu-HU" sz="2400" dirty="0" smtClean="0"/>
              <a:t>Amint az ellenőrzés lezajlik, a </a:t>
            </a:r>
            <a:r>
              <a:rPr lang="hu-HU" sz="2400" b="1" dirty="0" smtClean="0"/>
              <a:t>jelentés és kifizetési kérelem elfogadható</a:t>
            </a:r>
            <a:r>
              <a:rPr lang="hu-HU" sz="2400" dirty="0" smtClean="0"/>
              <a:t>, a JTS vezetője elfogadja a jelentést és a kifizetést</a:t>
            </a:r>
          </a:p>
          <a:p>
            <a:r>
              <a:rPr lang="hu-HU" sz="2400" dirty="0"/>
              <a:t>Az </a:t>
            </a:r>
            <a:r>
              <a:rPr lang="hu-HU" sz="2400" b="1" dirty="0"/>
              <a:t>IH dönt az utalhatóságról </a:t>
            </a:r>
            <a:r>
              <a:rPr lang="hu-HU" sz="2400" dirty="0"/>
              <a:t>és elindítja a következő időszakra vonatkozó előleg vagy zárás esetén a végső kifizetés utalását a Kifizető egységen keresztül</a:t>
            </a:r>
            <a:endParaRPr lang="hu-HU" sz="2400" dirty="0" smtClean="0"/>
          </a:p>
          <a:p>
            <a:pPr marL="0" indent="0">
              <a:buNone/>
            </a:pPr>
            <a:r>
              <a:rPr lang="hu-HU" sz="2400" dirty="0"/>
              <a:t>~ </a:t>
            </a:r>
            <a:r>
              <a:rPr lang="hu-HU" sz="2400" dirty="0" smtClean="0"/>
              <a:t>min. 5 hónap a jelentéstételi időszak záró dátumától</a:t>
            </a:r>
            <a:endParaRPr lang="hu-HU" sz="2400" dirty="0"/>
          </a:p>
          <a:p>
            <a:pPr marL="0" indent="0">
              <a:buNone/>
            </a:pPr>
            <a:endParaRPr lang="hu-HU" dirty="0" smtClean="0"/>
          </a:p>
          <a:p>
            <a:pPr marL="0" indent="0">
              <a:buNone/>
            </a:pPr>
            <a:endParaRPr lang="hu-HU" b="1" dirty="0"/>
          </a:p>
        </p:txBody>
      </p:sp>
    </p:spTree>
    <p:extLst>
      <p:ext uri="{BB962C8B-B14F-4D97-AF65-F5344CB8AC3E}">
        <p14:creationId xmlns:p14="http://schemas.microsoft.com/office/powerpoint/2010/main" val="226240600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6096</TotalTime>
  <Words>1017</Words>
  <Application>Microsoft Office PowerPoint</Application>
  <PresentationFormat>Diavetítés a képernyőre (4:3 oldalarány)</PresentationFormat>
  <Paragraphs>122</Paragraphs>
  <Slides>13</Slides>
  <Notes>2</Notes>
  <HiddenSlides>0</HiddenSlides>
  <MMClips>0</MMClips>
  <ScaleCrop>false</ScaleCrop>
  <HeadingPairs>
    <vt:vector size="6" baseType="variant">
      <vt:variant>
        <vt:lpstr>Használt betűtípusok</vt:lpstr>
      </vt:variant>
      <vt:variant>
        <vt:i4>4</vt:i4>
      </vt:variant>
      <vt:variant>
        <vt:lpstr>Téma</vt:lpstr>
      </vt:variant>
      <vt:variant>
        <vt:i4>1</vt:i4>
      </vt:variant>
      <vt:variant>
        <vt:lpstr>Diacímek</vt:lpstr>
      </vt:variant>
      <vt:variant>
        <vt:i4>13</vt:i4>
      </vt:variant>
    </vt:vector>
  </HeadingPairs>
  <TitlesOfParts>
    <vt:vector size="18" baseType="lpstr">
      <vt:lpstr>Arial</vt:lpstr>
      <vt:lpstr>Calibri</vt:lpstr>
      <vt:lpstr>Open Sans</vt:lpstr>
      <vt:lpstr>Wingdings</vt:lpstr>
      <vt:lpstr>Office Theme</vt:lpstr>
      <vt:lpstr> Hungary-Slovakia-Romania-Ukraine ENI Cross-border Cooperation Programme 2014-2020 </vt:lpstr>
      <vt:lpstr> A HUSKROUA ENI CBC Program idősávja</vt:lpstr>
      <vt:lpstr>Jelentéstételi kötelezettség</vt:lpstr>
      <vt:lpstr>Jelentéstételi kötelezettség</vt:lpstr>
      <vt:lpstr>Jelentéstételi kötelezettség</vt:lpstr>
      <vt:lpstr>Jelentéstételi kötelezettség</vt:lpstr>
      <vt:lpstr>Kifizetések</vt:lpstr>
      <vt:lpstr>A kifizetések időbelisége</vt:lpstr>
      <vt:lpstr>A kifizetések időbelisége</vt:lpstr>
      <vt:lpstr>Módosítások a Támogatási Szerződésben és a Projekt Végrehajtási Kézikönyvben</vt:lpstr>
      <vt:lpstr>Módosítások a Támogatási Szerződésben és a Projekt Végrehajtási Kézikönyvben</vt:lpstr>
      <vt:lpstr>Módosítások a Támogatási Szerződésben és a Projekt Végrehajtási Kézikönyvben</vt:lpstr>
      <vt:lpstr>A következő időszak feladatai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Hungary-Slovakia-Romania-Ukraine ENI Cross-border Cooperation Programme 2014-2020</dc:title>
  <dc:creator>Roxana Damian</dc:creator>
  <cp:lastModifiedBy>Silló Melinda</cp:lastModifiedBy>
  <cp:revision>342</cp:revision>
  <cp:lastPrinted>2019-11-11T15:11:02Z</cp:lastPrinted>
  <dcterms:created xsi:type="dcterms:W3CDTF">2017-05-23T08:20:39Z</dcterms:created>
  <dcterms:modified xsi:type="dcterms:W3CDTF">2020-11-11T08:21:45Z</dcterms:modified>
</cp:coreProperties>
</file>