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30"/>
  </p:notesMasterIdLst>
  <p:handoutMasterIdLst>
    <p:handoutMasterId r:id="rId31"/>
  </p:handoutMasterIdLst>
  <p:sldIdLst>
    <p:sldId id="325" r:id="rId2"/>
    <p:sldId id="275" r:id="rId3"/>
    <p:sldId id="307" r:id="rId4"/>
    <p:sldId id="308" r:id="rId5"/>
    <p:sldId id="314" r:id="rId6"/>
    <p:sldId id="312" r:id="rId7"/>
    <p:sldId id="310" r:id="rId8"/>
    <p:sldId id="302" r:id="rId9"/>
    <p:sldId id="296" r:id="rId10"/>
    <p:sldId id="320" r:id="rId11"/>
    <p:sldId id="330" r:id="rId12"/>
    <p:sldId id="321" r:id="rId13"/>
    <p:sldId id="322" r:id="rId14"/>
    <p:sldId id="326" r:id="rId15"/>
    <p:sldId id="323" r:id="rId16"/>
    <p:sldId id="327" r:id="rId17"/>
    <p:sldId id="328" r:id="rId18"/>
    <p:sldId id="324" r:id="rId19"/>
    <p:sldId id="329" r:id="rId20"/>
    <p:sldId id="319" r:id="rId21"/>
    <p:sldId id="305" r:id="rId22"/>
    <p:sldId id="313" r:id="rId23"/>
    <p:sldId id="311" r:id="rId24"/>
    <p:sldId id="291" r:id="rId25"/>
    <p:sldId id="331" r:id="rId26"/>
    <p:sldId id="300" r:id="rId27"/>
    <p:sldId id="336" r:id="rId28"/>
    <p:sldId id="316" r:id="rId29"/>
  </p:sldIdLst>
  <p:sldSz cx="9144000" cy="6858000" type="screen4x3"/>
  <p:notesSz cx="6980238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 userDrawn="1">
          <p15:clr>
            <a:srgbClr val="A4A3A4"/>
          </p15:clr>
        </p15:guide>
        <p15:guide id="2" pos="220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na_Slosarova" initials="M" lastIdx="1" clrIdx="0"/>
  <p:cmAuthor id="1" name="Dranačková Silvia" initials="DS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250" autoAdjust="0"/>
    <p:restoredTop sz="77798" autoAdjust="0"/>
  </p:normalViewPr>
  <p:slideViewPr>
    <p:cSldViewPr>
      <p:cViewPr>
        <p:scale>
          <a:sx n="95" d="100"/>
          <a:sy n="95" d="100"/>
        </p:scale>
        <p:origin x="-2046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24770" cy="457200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953856" y="4"/>
            <a:ext cx="3024770" cy="457200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DDAB3855-9E81-427A-9319-AFE0C766CD08}" type="datetimeFigureOut">
              <a:rPr lang="en-GB" smtClean="0"/>
              <a:t>11/11/2020</a:t>
            </a:fld>
            <a:endParaRPr lang="en-GB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4" y="8685216"/>
            <a:ext cx="3024770" cy="457200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953856" y="8685216"/>
            <a:ext cx="3024770" cy="457200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E400E0A5-72B8-41B6-BA5E-868DD6BC1CD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459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24770" cy="457200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953856" y="4"/>
            <a:ext cx="3024770" cy="457200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CAA601C9-3493-4969-BE36-015E9373BC21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0" y="688975"/>
            <a:ext cx="4567238" cy="3425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en-US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98025" y="4343404"/>
            <a:ext cx="5584190" cy="4114800"/>
          </a:xfrm>
          <a:prstGeom prst="rect">
            <a:avLst/>
          </a:prstGeom>
        </p:spPr>
        <p:txBody>
          <a:bodyPr vert="horz" lIns="91403" tIns="45702" rIns="91403" bIns="45702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4" y="8685216"/>
            <a:ext cx="3024770" cy="457200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953856" y="8685216"/>
            <a:ext cx="3024770" cy="457200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3F1EAA1E-FF93-480A-8529-36A6513B0C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54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358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3315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757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2285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1889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7193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0047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809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4976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37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746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262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146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026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429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5048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22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EAA1E-FF93-480A-8529-36A6513B0CD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326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35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14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1461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079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107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588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23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199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24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33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71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675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353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8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115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30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85A9D-08EC-4EC2-AB06-10CEF4EB5E22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D4D186F-775D-4E14-B5B8-D31DCFEBBC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198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  <p:sldLayoutId id="2147484002" r:id="rId12"/>
    <p:sldLayoutId id="2147484003" r:id="rId13"/>
    <p:sldLayoutId id="2147484004" r:id="rId14"/>
    <p:sldLayoutId id="2147484005" r:id="rId15"/>
    <p:sldLayoutId id="21474840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huskroua-cbc.eu/documents/visibility-document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matej.stefanik@vicepremier.gov.sk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mailto:renata.muzikova@land.gov.sk" TargetMode="External"/><Relationship Id="rId3" Type="http://schemas.openxmlformats.org/officeDocument/2006/relationships/hyperlink" Target="mailto:lea.mala@land.gov.sk" TargetMode="External"/><Relationship Id="rId7" Type="http://schemas.openxmlformats.org/officeDocument/2006/relationships/hyperlink" Target="mailto:richard.hakszer@land.gov.sk" TargetMode="External"/><Relationship Id="rId12" Type="http://schemas.openxmlformats.org/officeDocument/2006/relationships/hyperlink" Target="mailto:rita.elekova.horvathova@land.gov.sk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marek.filip@.gov.sk" TargetMode="External"/><Relationship Id="rId11" Type="http://schemas.openxmlformats.org/officeDocument/2006/relationships/hyperlink" Target="mailto:martina.lackova@.gov.sk" TargetMode="External"/><Relationship Id="rId5" Type="http://schemas.openxmlformats.org/officeDocument/2006/relationships/hyperlink" Target="mailto:marek.filip@" TargetMode="External"/><Relationship Id="rId10" Type="http://schemas.openxmlformats.org/officeDocument/2006/relationships/hyperlink" Target="mailto:julius.takac@.gov.sk" TargetMode="External"/><Relationship Id="rId4" Type="http://schemas.openxmlformats.org/officeDocument/2006/relationships/hyperlink" Target="mailto:matej.stefanik@vicepremier.gov.sk" TargetMode="External"/><Relationship Id="rId9" Type="http://schemas.openxmlformats.org/officeDocument/2006/relationships/hyperlink" Target="mailto:julius.takac@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huskroua-cbc.eu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0700" y="609600"/>
            <a:ext cx="670560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Pravidlá vypracovania reportov na úrovni projektového partnera</a:t>
            </a:r>
            <a:endParaRPr lang="sk-SK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1759324" y="2514600"/>
            <a:ext cx="6781800" cy="27037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k-SK" sz="24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Informačný deň pre prijímateľov projektov</a:t>
            </a:r>
          </a:p>
          <a:p>
            <a:pPr marL="0" indent="0" algn="ctr">
              <a:buNone/>
            </a:pPr>
            <a:r>
              <a:rPr lang="sk-SK" sz="24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programu ENI CBC</a:t>
            </a:r>
          </a:p>
          <a:p>
            <a:pPr marL="0" indent="0" algn="ctr">
              <a:buNone/>
            </a:pPr>
            <a:endParaRPr lang="sk-SK" sz="2400" b="1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sk-SK" sz="2400" b="1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sk-SK" sz="24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 november 2020</a:t>
            </a:r>
          </a:p>
          <a:p>
            <a:pPr marL="0" indent="0" algn="ctr">
              <a:buNone/>
            </a:pPr>
            <a:r>
              <a:rPr lang="sk-SK" sz="24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online</a:t>
            </a:r>
          </a:p>
          <a:p>
            <a:pPr marL="0" indent="0" algn="ctr">
              <a:buNone/>
            </a:pPr>
            <a:endParaRPr lang="sk-SK" sz="24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sk-SK" sz="24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		</a:t>
            </a:r>
            <a:endParaRPr lang="sk-SK" sz="24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037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24110"/>
            <a:ext cx="6934200" cy="128089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Personálne </a:t>
            </a:r>
            <a:r>
              <a:rPr lang="sk-SK" sz="2400" b="1" dirty="0">
                <a:solidFill>
                  <a:srgbClr val="C00000"/>
                </a:solidFill>
              </a:rPr>
              <a:t>výdavky </a:t>
            </a:r>
            <a:r>
              <a:rPr lang="sk-SK" sz="2400" b="1" dirty="0" smtClean="0">
                <a:solidFill>
                  <a:srgbClr val="C00000"/>
                </a:solidFill>
              </a:rPr>
              <a:t>(</a:t>
            </a:r>
            <a:r>
              <a:rPr lang="en-GB" sz="2400" b="1" dirty="0" smtClean="0">
                <a:solidFill>
                  <a:srgbClr val="C00000"/>
                </a:solidFill>
              </a:rPr>
              <a:t>Staff</a:t>
            </a:r>
            <a:r>
              <a:rPr lang="sk-SK" sz="2400" b="1" dirty="0" smtClean="0">
                <a:solidFill>
                  <a:srgbClr val="C00000"/>
                </a:solidFill>
              </a:rPr>
              <a:t> </a:t>
            </a:r>
            <a:r>
              <a:rPr lang="en-GB" sz="2400" b="1" dirty="0" smtClean="0">
                <a:solidFill>
                  <a:srgbClr val="C00000"/>
                </a:solidFill>
              </a:rPr>
              <a:t>costs</a:t>
            </a:r>
            <a:r>
              <a:rPr lang="sk-SK" sz="2400" b="1" dirty="0" smtClean="0">
                <a:solidFill>
                  <a:srgbClr val="C00000"/>
                </a:solidFill>
              </a:rPr>
              <a:t>)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217842" y="1264555"/>
            <a:ext cx="8915400" cy="5943600"/>
          </a:xfrm>
        </p:spPr>
        <p:txBody>
          <a:bodyPr>
            <a:normAutofit/>
          </a:bodyPr>
          <a:lstStyle/>
          <a:p>
            <a:r>
              <a:rPr lang="sk-SK" b="1" dirty="0" smtClean="0"/>
              <a:t>Len pracovno-právny vzťah </a:t>
            </a:r>
            <a:r>
              <a:rPr lang="sk-SK" dirty="0" smtClean="0"/>
              <a:t>- t.j. zákonník práce: pracovná zmluva, DoVP, DoPČ, dohoda o brigádnickej práci</a:t>
            </a:r>
          </a:p>
          <a:p>
            <a:endParaRPr lang="sk-SK" b="1" dirty="0" smtClean="0"/>
          </a:p>
          <a:p>
            <a:r>
              <a:rPr lang="sk-SK" b="1" dirty="0" smtClean="0"/>
              <a:t>3 typy: 	- 100 % pracovného času </a:t>
            </a:r>
            <a:r>
              <a:rPr lang="sk-SK" dirty="0" smtClean="0"/>
              <a:t>sú práce na projekte, nemusí sa 					predkladať pracovný výkaz, ale popis činností za mesiac je 					potrebné doložiť (napr. </a:t>
            </a:r>
            <a:r>
              <a:rPr lang="sk-SK" dirty="0" err="1" smtClean="0"/>
              <a:t>periodic</a:t>
            </a:r>
            <a:r>
              <a:rPr lang="sk-SK" dirty="0" smtClean="0"/>
              <a:t> </a:t>
            </a:r>
            <a:r>
              <a:rPr lang="sk-SK" dirty="0" err="1" smtClean="0"/>
              <a:t>staff</a:t>
            </a:r>
            <a:r>
              <a:rPr lang="sk-SK" dirty="0" smtClean="0"/>
              <a:t> report)</a:t>
            </a:r>
            <a:endParaRPr lang="sk-SK" b="1" dirty="0" smtClean="0"/>
          </a:p>
          <a:p>
            <a:pPr marL="0" indent="0">
              <a:buNone/>
            </a:pPr>
            <a:r>
              <a:rPr lang="sk-SK" b="1" dirty="0" smtClean="0"/>
              <a:t> 			- fixné % </a:t>
            </a:r>
            <a:r>
              <a:rPr lang="sk-SK" b="1" dirty="0"/>
              <a:t>na </a:t>
            </a:r>
            <a:r>
              <a:rPr lang="sk-SK" b="1" dirty="0" smtClean="0"/>
              <a:t>projekt</a:t>
            </a:r>
            <a:r>
              <a:rPr lang="sk-SK" dirty="0" smtClean="0"/>
              <a:t> (napr. každý mesiac 35%), </a:t>
            </a:r>
            <a:r>
              <a:rPr lang="sk-SK" dirty="0"/>
              <a:t>nemusí </a:t>
            </a:r>
            <a:r>
              <a:rPr lang="sk-SK" dirty="0" smtClean="0"/>
              <a:t>sa 						predkladať </a:t>
            </a:r>
            <a:r>
              <a:rPr lang="sk-SK" dirty="0"/>
              <a:t>pracovný výkaz, ale </a:t>
            </a:r>
            <a:r>
              <a:rPr lang="sk-SK" dirty="0" smtClean="0"/>
              <a:t>popis </a:t>
            </a:r>
            <a:r>
              <a:rPr lang="sk-SK" dirty="0"/>
              <a:t>činností za mesiac je </a:t>
            </a:r>
            <a:r>
              <a:rPr lang="sk-SK" dirty="0" smtClean="0"/>
              <a:t>					potrebné doložiť (</a:t>
            </a:r>
            <a:r>
              <a:rPr lang="sk-SK" dirty="0"/>
              <a:t>napr. </a:t>
            </a:r>
            <a:r>
              <a:rPr lang="sk-SK" dirty="0" err="1"/>
              <a:t>periodic</a:t>
            </a:r>
            <a:r>
              <a:rPr lang="sk-SK" dirty="0"/>
              <a:t> </a:t>
            </a:r>
            <a:r>
              <a:rPr lang="sk-SK" dirty="0" err="1"/>
              <a:t>staff</a:t>
            </a:r>
            <a:r>
              <a:rPr lang="sk-SK" dirty="0"/>
              <a:t> report)</a:t>
            </a:r>
            <a:endParaRPr lang="sk-SK" b="1" dirty="0"/>
          </a:p>
          <a:p>
            <a:pPr marL="0" indent="0">
              <a:buNone/>
            </a:pPr>
            <a:r>
              <a:rPr lang="sk-SK" b="1" dirty="0"/>
              <a:t>	</a:t>
            </a:r>
            <a:r>
              <a:rPr lang="sk-SK" b="1" dirty="0" smtClean="0"/>
              <a:t>		- flexibilný pracovný čas na projekte</a:t>
            </a:r>
            <a:r>
              <a:rPr lang="sk-SK" dirty="0" smtClean="0"/>
              <a:t>, povinnosť doložiť pracovný 				výkaz</a:t>
            </a:r>
          </a:p>
          <a:p>
            <a:pPr marL="0" indent="0">
              <a:buNone/>
            </a:pPr>
            <a:r>
              <a:rPr lang="sk-SK" dirty="0" smtClean="0"/>
              <a:t>		Len ak 100 % dohodnutého pracovného úväzku sú práce na projekte 			(nemusí ísť len o 40 hod. pracovný úväzok), len vtedy je možné 				nárokovať si na projekt náklady na úhradu dovoleniek a návštev 				lekárov.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71794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624110"/>
            <a:ext cx="6934200" cy="128089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Personálne </a:t>
            </a:r>
            <a:r>
              <a:rPr lang="sk-SK" sz="2400" b="1" dirty="0">
                <a:solidFill>
                  <a:srgbClr val="C00000"/>
                </a:solidFill>
              </a:rPr>
              <a:t>výdavky </a:t>
            </a:r>
            <a:r>
              <a:rPr lang="sk-SK" sz="2400" b="1" dirty="0" smtClean="0">
                <a:solidFill>
                  <a:srgbClr val="C00000"/>
                </a:solidFill>
              </a:rPr>
              <a:t>(</a:t>
            </a:r>
            <a:r>
              <a:rPr lang="en-GB" sz="2400" b="1" dirty="0" smtClean="0">
                <a:solidFill>
                  <a:srgbClr val="C00000"/>
                </a:solidFill>
              </a:rPr>
              <a:t>Staff</a:t>
            </a:r>
            <a:r>
              <a:rPr lang="sk-SK" sz="2400" b="1" dirty="0" smtClean="0">
                <a:solidFill>
                  <a:srgbClr val="C00000"/>
                </a:solidFill>
              </a:rPr>
              <a:t> </a:t>
            </a:r>
            <a:r>
              <a:rPr lang="en-GB" sz="2400" b="1" dirty="0" smtClean="0">
                <a:solidFill>
                  <a:srgbClr val="C00000"/>
                </a:solidFill>
              </a:rPr>
              <a:t>costs</a:t>
            </a:r>
            <a:r>
              <a:rPr lang="sk-SK" sz="2400" b="1" dirty="0" smtClean="0">
                <a:solidFill>
                  <a:srgbClr val="C00000"/>
                </a:solidFill>
              </a:rPr>
              <a:t>)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217842" y="1264555"/>
            <a:ext cx="8915400" cy="5943600"/>
          </a:xfrm>
        </p:spPr>
        <p:txBody>
          <a:bodyPr>
            <a:normAutofit/>
          </a:bodyPr>
          <a:lstStyle/>
          <a:p>
            <a:r>
              <a:rPr lang="sk-SK" b="1" dirty="0" smtClean="0"/>
              <a:t>Predkladá sa</a:t>
            </a:r>
            <a:r>
              <a:rPr lang="sk-SK" dirty="0" smtClean="0"/>
              <a:t>:</a:t>
            </a:r>
          </a:p>
          <a:p>
            <a:pPr marL="457200" lvl="1" indent="0">
              <a:buNone/>
            </a:pPr>
            <a:r>
              <a:rPr lang="sk-SK" dirty="0" smtClean="0"/>
              <a:t>- pracovná zmluva/dohoda al. rozhodnutie o vymenovaní</a:t>
            </a:r>
          </a:p>
          <a:p>
            <a:pPr marL="0" indent="0">
              <a:buNone/>
            </a:pPr>
            <a:r>
              <a:rPr lang="sk-SK" sz="1600" dirty="0"/>
              <a:t>	</a:t>
            </a:r>
            <a:r>
              <a:rPr lang="sk-SK" sz="1600" dirty="0" smtClean="0"/>
              <a:t>- opis pracovnej pozície a náplň práce</a:t>
            </a:r>
          </a:p>
          <a:p>
            <a:pPr marL="0" indent="0">
              <a:buNone/>
            </a:pPr>
            <a:r>
              <a:rPr lang="sk-SK" sz="1600" dirty="0" smtClean="0"/>
              <a:t> 	- informácia o rozsahu prac. úväzku a zapojenia do projektu</a:t>
            </a:r>
          </a:p>
          <a:p>
            <a:pPr marL="0" indent="0">
              <a:buNone/>
            </a:pPr>
            <a:r>
              <a:rPr lang="sk-SK" sz="1600" i="1" dirty="0" smtClean="0"/>
              <a:t>k vyúčtovaniu za dané obdobie aj: </a:t>
            </a:r>
          </a:p>
          <a:p>
            <a:pPr marL="0" indent="0">
              <a:buNone/>
            </a:pPr>
            <a:r>
              <a:rPr lang="sk-SK" sz="1600" dirty="0" smtClean="0"/>
              <a:t>		- </a:t>
            </a:r>
            <a:r>
              <a:rPr lang="sk-SK" sz="1600" i="1" dirty="0" smtClean="0"/>
              <a:t>výplatné pásky</a:t>
            </a:r>
          </a:p>
          <a:p>
            <a:pPr marL="0" indent="0">
              <a:buNone/>
            </a:pPr>
            <a:r>
              <a:rPr lang="sk-SK" sz="1600" i="1" dirty="0" smtClean="0"/>
              <a:t>		- pracovné výkazy / report o </a:t>
            </a:r>
            <a:r>
              <a:rPr lang="sk-SK" sz="1600" i="1" dirty="0"/>
              <a:t>odvedenej </a:t>
            </a:r>
            <a:r>
              <a:rPr lang="sk-SK" sz="1600" i="1" dirty="0" smtClean="0"/>
              <a:t>práce (napr. </a:t>
            </a:r>
            <a:r>
              <a:rPr lang="sk-SK" sz="1600" i="1" dirty="0" err="1" smtClean="0"/>
              <a:t>periodic</a:t>
            </a:r>
            <a:r>
              <a:rPr lang="sk-SK" sz="1600" i="1" dirty="0" smtClean="0"/>
              <a:t> </a:t>
            </a:r>
            <a:r>
              <a:rPr lang="sk-SK" sz="1600" i="1" dirty="0" err="1" smtClean="0"/>
              <a:t>staff</a:t>
            </a:r>
            <a:r>
              <a:rPr lang="sk-SK" sz="1600" i="1" dirty="0" smtClean="0"/>
              <a:t> report)</a:t>
            </a:r>
            <a:endParaRPr lang="sk-SK" sz="1600" dirty="0"/>
          </a:p>
          <a:p>
            <a:pPr marL="457200" lvl="1" indent="0">
              <a:buNone/>
            </a:pPr>
            <a:r>
              <a:rPr lang="sk-SK" i="1" dirty="0" smtClean="0"/>
              <a:t>	- mesačné výkazy </a:t>
            </a:r>
            <a:r>
              <a:rPr lang="sk-SK" dirty="0" smtClean="0"/>
              <a:t>(DÚ, SP, ZP)</a:t>
            </a:r>
          </a:p>
          <a:p>
            <a:pPr marL="457200" lvl="1" indent="0">
              <a:buNone/>
            </a:pPr>
            <a:r>
              <a:rPr lang="sk-SK" i="1" dirty="0" smtClean="0"/>
              <a:t>	- dokumenty o úhrade </a:t>
            </a:r>
            <a:r>
              <a:rPr lang="sk-SK" dirty="0" smtClean="0"/>
              <a:t>výplaty a všetkých odvodov (bankové výpisy)</a:t>
            </a:r>
          </a:p>
          <a:p>
            <a:pPr marL="0" indent="0">
              <a:buNone/>
            </a:pPr>
            <a:r>
              <a:rPr lang="sk-SK" sz="1600" dirty="0" smtClean="0"/>
              <a:t>		- výstupné </a:t>
            </a:r>
            <a:r>
              <a:rPr lang="sk-SK" sz="1600" i="1" dirty="0"/>
              <a:t>zostavy z analytickej evidencie </a:t>
            </a:r>
            <a:endParaRPr lang="sk-SK" sz="1600" i="1" dirty="0" smtClean="0"/>
          </a:p>
          <a:p>
            <a:pPr marL="0" indent="0">
              <a:buNone/>
            </a:pPr>
            <a:endParaRPr lang="sk-SK" sz="1600" i="1" dirty="0"/>
          </a:p>
          <a:p>
            <a:pPr marL="0" indent="0">
              <a:buNone/>
            </a:pPr>
            <a:r>
              <a:rPr lang="sk-SK" b="1" dirty="0" smtClean="0"/>
              <a:t>	Pozor</a:t>
            </a:r>
            <a:r>
              <a:rPr lang="sk-SK" b="1" dirty="0"/>
              <a:t>:</a:t>
            </a:r>
            <a:r>
              <a:rPr lang="sk-SK" dirty="0"/>
              <a:t> nie je možné navýšiť výšku mzdy, len z dôvodov prác na projekte.</a:t>
            </a:r>
            <a:endParaRPr lang="sk-SK" i="1" dirty="0"/>
          </a:p>
          <a:p>
            <a:pPr marL="457200" lvl="1" indent="0">
              <a:buNone/>
            </a:pPr>
            <a:r>
              <a:rPr lang="sk-SK" dirty="0"/>
              <a:t>Ak sa prijíma pre práce na projekte nový zamestnanec, môže mať oprávnenú </a:t>
            </a:r>
            <a:r>
              <a:rPr lang="sk-SK" dirty="0" smtClean="0"/>
              <a:t>len </a:t>
            </a:r>
            <a:r>
              <a:rPr lang="sk-SK" dirty="0"/>
              <a:t>mzdu vo výške zaužívanej v organizácií. Kontrolór môže danú skutočnosť overovať.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268005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7800" y="624110"/>
            <a:ext cx="7086600" cy="128089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Kancelárske a administratívne výdavky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8382000" cy="5334000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sk-SK" dirty="0" smtClean="0"/>
              <a:t>prijímateľ si zvolí z 2 metód vykazovania kancelárskych a administratívnych výdavkov: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Project </a:t>
            </a:r>
            <a:r>
              <a:rPr lang="en-US" b="1" dirty="0"/>
              <a:t>dedicated office (budget line 5) </a:t>
            </a:r>
            <a:endParaRPr lang="sk-SK" b="1" dirty="0" smtClean="0"/>
          </a:p>
          <a:p>
            <a:pPr>
              <a:spcBef>
                <a:spcPts val="1200"/>
              </a:spcBef>
            </a:pPr>
            <a:r>
              <a:rPr lang="sk-SK" dirty="0" smtClean="0"/>
              <a:t>alebo </a:t>
            </a:r>
            <a:r>
              <a:rPr lang="en-US" b="1" dirty="0" smtClean="0"/>
              <a:t>administrative </a:t>
            </a:r>
            <a:r>
              <a:rPr lang="en-US" b="1" dirty="0"/>
              <a:t>costs (budget line 7) </a:t>
            </a:r>
            <a:endParaRPr lang="sk-SK" b="1" dirty="0" smtClean="0"/>
          </a:p>
          <a:p>
            <a:pPr>
              <a:spcBef>
                <a:spcPts val="1200"/>
              </a:spcBef>
            </a:pPr>
            <a:endParaRPr lang="sk-SK" dirty="0" smtClean="0"/>
          </a:p>
          <a:p>
            <a:pPr>
              <a:spcBef>
                <a:spcPts val="1200"/>
              </a:spcBef>
            </a:pPr>
            <a:r>
              <a:rPr lang="sk-SK" dirty="0" smtClean="0"/>
              <a:t>Pri metóde </a:t>
            </a:r>
            <a:r>
              <a:rPr lang="en-US" b="1" dirty="0" smtClean="0"/>
              <a:t>Project </a:t>
            </a:r>
            <a:r>
              <a:rPr lang="en-US" b="1" dirty="0"/>
              <a:t>dedicated office (budget line 5</a:t>
            </a:r>
            <a:r>
              <a:rPr lang="en-US" b="1" dirty="0" smtClean="0"/>
              <a:t>)</a:t>
            </a:r>
            <a:r>
              <a:rPr lang="sk-SK" dirty="0" smtClean="0"/>
              <a:t> je potrebné výdavky podrobne dokladovať, tak ako ostatné výdavky</a:t>
            </a:r>
            <a:endParaRPr lang="sk-SK" b="1" dirty="0"/>
          </a:p>
          <a:p>
            <a:pPr>
              <a:spcBef>
                <a:spcPts val="1200"/>
              </a:spcBef>
            </a:pPr>
            <a:endParaRPr lang="sk-SK" dirty="0"/>
          </a:p>
          <a:p>
            <a:pPr>
              <a:spcBef>
                <a:spcPts val="1200"/>
              </a:spcBef>
            </a:pPr>
            <a:r>
              <a:rPr lang="sk-SK" b="1" dirty="0" err="1" smtClean="0"/>
              <a:t>Administrative</a:t>
            </a:r>
            <a:r>
              <a:rPr lang="sk-SK" b="1" dirty="0" smtClean="0"/>
              <a:t> </a:t>
            </a:r>
            <a:r>
              <a:rPr lang="sk-SK" b="1" dirty="0" err="1" smtClean="0"/>
              <a:t>costs</a:t>
            </a:r>
            <a:r>
              <a:rPr lang="sk-SK" dirty="0" smtClean="0"/>
              <a:t> sú zjednodušené </a:t>
            </a:r>
            <a:r>
              <a:rPr lang="sk-SK" b="1" dirty="0"/>
              <a:t>paušál</a:t>
            </a:r>
            <a:r>
              <a:rPr lang="sk-SK" dirty="0"/>
              <a:t>nou sadzbou vo výške </a:t>
            </a:r>
            <a:r>
              <a:rPr lang="sk-SK" dirty="0" smtClean="0"/>
              <a:t>do </a:t>
            </a:r>
            <a:r>
              <a:rPr lang="sk-SK" b="1" dirty="0" smtClean="0"/>
              <a:t>2 %</a:t>
            </a:r>
            <a:r>
              <a:rPr lang="sk-SK" dirty="0" smtClean="0"/>
              <a:t> </a:t>
            </a:r>
            <a:r>
              <a:rPr lang="sk-SK" dirty="0"/>
              <a:t>skutočných priamych </a:t>
            </a:r>
            <a:r>
              <a:rPr lang="sk-SK" b="1" dirty="0" smtClean="0"/>
              <a:t>výdavkov </a:t>
            </a:r>
            <a:r>
              <a:rPr lang="sk-SK" dirty="0"/>
              <a:t>projektu</a:t>
            </a:r>
            <a:r>
              <a:rPr lang="sk-SK" dirty="0" smtClean="0"/>
              <a:t>, maximálna výška </a:t>
            </a:r>
            <a:r>
              <a:rPr lang="sk-SK" dirty="0" err="1" smtClean="0"/>
              <a:t>administrative</a:t>
            </a:r>
            <a:r>
              <a:rPr lang="sk-SK" dirty="0" smtClean="0"/>
              <a:t> </a:t>
            </a:r>
            <a:r>
              <a:rPr lang="sk-SK" dirty="0" err="1" smtClean="0"/>
              <a:t>cost</a:t>
            </a:r>
            <a:r>
              <a:rPr lang="sk-SK" dirty="0" smtClean="0"/>
              <a:t> je 60 000 eur. Pri tejto metóde sa nič nedokladuje.</a:t>
            </a:r>
          </a:p>
          <a:p>
            <a:pPr>
              <a:spcBef>
                <a:spcPts val="1200"/>
              </a:spcBef>
            </a:pPr>
            <a:endParaRPr lang="sk-SK" dirty="0" smtClean="0"/>
          </a:p>
          <a:p>
            <a:pPr marL="0" indent="0" algn="just">
              <a:buNone/>
            </a:pPr>
            <a:r>
              <a:rPr lang="pl-PL" dirty="0"/>
              <a:t>V prípade, že priame výdavky, ktoré sú základom pre výpočet paušálu, sú neoprávnené (čiastočne/v plnej výške), </a:t>
            </a:r>
            <a:r>
              <a:rPr lang="pl-PL" b="1" dirty="0"/>
              <a:t>alikvótne sa znižuje aj výška oprávnených paušálnych výdavkov</a:t>
            </a:r>
            <a:r>
              <a:rPr lang="pl-PL" dirty="0"/>
              <a:t>.</a:t>
            </a:r>
          </a:p>
          <a:p>
            <a:pPr marL="0" indent="0" algn="just">
              <a:buNone/>
            </a:pPr>
            <a:r>
              <a:rPr lang="pl-PL" dirty="0"/>
              <a:t>Paušálne výdavky prijímateľ deklaruje iba v prípade, že v </a:t>
            </a:r>
            <a:r>
              <a:rPr lang="pl-PL" dirty="0" smtClean="0"/>
              <a:t>reporte deklaruje </a:t>
            </a:r>
            <a:r>
              <a:rPr lang="pl-PL" b="1" dirty="0"/>
              <a:t>priame výdavky. </a:t>
            </a:r>
            <a:r>
              <a:rPr lang="pl-PL" dirty="0"/>
              <a:t>Deklarácia paušálnych výdavkov bez priamych výdavkov nie je možná.</a:t>
            </a:r>
          </a:p>
          <a:p>
            <a:pPr>
              <a:spcBef>
                <a:spcPts val="1200"/>
              </a:spcBef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2160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4000" y="624110"/>
            <a:ext cx="7620000" cy="128089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Cestovné </a:t>
            </a:r>
            <a:r>
              <a:rPr lang="sk-SK" sz="2400" b="1" dirty="0">
                <a:solidFill>
                  <a:srgbClr val="C00000"/>
                </a:solidFill>
              </a:rPr>
              <a:t>výdavky </a:t>
            </a:r>
            <a:r>
              <a:rPr lang="sk-SK" sz="2400" b="1" dirty="0" smtClean="0">
                <a:solidFill>
                  <a:srgbClr val="C00000"/>
                </a:solidFill>
              </a:rPr>
              <a:t>(</a:t>
            </a:r>
            <a:r>
              <a:rPr lang="en-GB" sz="2400" b="1" dirty="0" smtClean="0">
                <a:solidFill>
                  <a:srgbClr val="C00000"/>
                </a:solidFill>
              </a:rPr>
              <a:t>Travel</a:t>
            </a:r>
            <a:r>
              <a:rPr lang="sk-SK" sz="2400" b="1" dirty="0" smtClean="0">
                <a:solidFill>
                  <a:srgbClr val="C00000"/>
                </a:solidFill>
              </a:rPr>
              <a:t> </a:t>
            </a:r>
            <a:r>
              <a:rPr lang="sk-SK" sz="2400" b="1" dirty="0">
                <a:solidFill>
                  <a:srgbClr val="C00000"/>
                </a:solidFill>
              </a:rPr>
              <a:t>and </a:t>
            </a:r>
            <a:r>
              <a:rPr lang="en-GB" sz="2400" b="1" dirty="0" smtClean="0">
                <a:solidFill>
                  <a:srgbClr val="C00000"/>
                </a:solidFill>
              </a:rPr>
              <a:t>accommodation</a:t>
            </a:r>
            <a:r>
              <a:rPr lang="sk-SK" sz="2400" b="1" dirty="0" smtClean="0">
                <a:solidFill>
                  <a:srgbClr val="C00000"/>
                </a:solidFill>
              </a:rPr>
              <a:t> </a:t>
            </a:r>
            <a:r>
              <a:rPr lang="en-GB" sz="2400" b="1" dirty="0" smtClean="0">
                <a:solidFill>
                  <a:srgbClr val="C00000"/>
                </a:solidFill>
              </a:rPr>
              <a:t>costs</a:t>
            </a:r>
            <a:r>
              <a:rPr lang="sk-SK" sz="2400" b="1" dirty="0" smtClean="0">
                <a:solidFill>
                  <a:srgbClr val="C00000"/>
                </a:solidFill>
              </a:rPr>
              <a:t>)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1295400" y="1524000"/>
            <a:ext cx="7848600" cy="5334000"/>
          </a:xfrm>
        </p:spPr>
        <p:txBody>
          <a:bodyPr>
            <a:normAutofit/>
          </a:bodyPr>
          <a:lstStyle/>
          <a:p>
            <a:r>
              <a:rPr lang="sk-SK" b="1" dirty="0" smtClean="0"/>
              <a:t>Len (tuzemské a zahraničné) služobné cesty </a:t>
            </a:r>
            <a:r>
              <a:rPr lang="pl-PL" dirty="0"/>
              <a:t>na dosiahnutie cieľa projektu a vykonané osobami priamo zapojenými do jeho </a:t>
            </a:r>
            <a:r>
              <a:rPr lang="pl-PL" dirty="0" smtClean="0"/>
              <a:t>realizácie.</a:t>
            </a:r>
            <a:endParaRPr lang="sk-SK" b="1" dirty="0" smtClean="0"/>
          </a:p>
          <a:p>
            <a:r>
              <a:rPr lang="sk-SK" b="1" dirty="0"/>
              <a:t>E</a:t>
            </a:r>
            <a:r>
              <a:rPr lang="sk-SK" b="1" dirty="0" smtClean="0"/>
              <a:t>xterní experti NIE </a:t>
            </a:r>
            <a:r>
              <a:rPr lang="sk-SK" dirty="0" smtClean="0"/>
              <a:t>- výdavky majú zahrnuté vo fakturovaných sumách. </a:t>
            </a:r>
          </a:p>
          <a:p>
            <a:r>
              <a:rPr lang="sk-SK" dirty="0" smtClean="0"/>
              <a:t>Oprávnené výdavky:</a:t>
            </a:r>
          </a:p>
          <a:p>
            <a:pPr>
              <a:buFontTx/>
              <a:buChar char="-"/>
            </a:pPr>
            <a:r>
              <a:rPr lang="sk-SK" dirty="0" smtClean="0"/>
              <a:t>cestovné výdavky (najefektívnejší spôsob dopravy - náklady, možnosť prípojov, skrátenie času): cestovné lístky, cestovné poistenie, poplatky spojené služ. al. súkromného os. vozidla: palivo (korešpondujúce s údajmi v TP), poplatky za diaľnicu, parkovné</a:t>
            </a:r>
          </a:p>
          <a:p>
            <a:pPr>
              <a:buFontTx/>
              <a:buChar char="-"/>
            </a:pPr>
            <a:r>
              <a:rPr lang="sk-SK" dirty="0" smtClean="0"/>
              <a:t>stravné</a:t>
            </a:r>
          </a:p>
          <a:p>
            <a:pPr>
              <a:buFontTx/>
              <a:buChar char="-"/>
            </a:pPr>
            <a:r>
              <a:rPr lang="sk-SK" dirty="0"/>
              <a:t>v</a:t>
            </a:r>
            <a:r>
              <a:rPr lang="sk-SK" dirty="0" smtClean="0"/>
              <a:t>ýdavky na ubytovanie</a:t>
            </a:r>
          </a:p>
          <a:p>
            <a:pPr>
              <a:buFontTx/>
              <a:buChar char="-"/>
            </a:pPr>
            <a:r>
              <a:rPr lang="sk-SK" dirty="0" smtClean="0"/>
              <a:t>vreckové (iba ak sa bežne vypláca zamestnancom)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4561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6589200" cy="1425305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Cestovné </a:t>
            </a:r>
            <a:r>
              <a:rPr lang="sk-SK" sz="2400" b="1" dirty="0">
                <a:solidFill>
                  <a:srgbClr val="C00000"/>
                </a:solidFill>
              </a:rPr>
              <a:t>výdavky </a:t>
            </a:r>
            <a:r>
              <a:rPr lang="sk-SK" sz="2400" b="1" dirty="0" smtClean="0">
                <a:solidFill>
                  <a:srgbClr val="C00000"/>
                </a:solidFill>
              </a:rPr>
              <a:t/>
            </a:r>
            <a:br>
              <a:rPr lang="sk-SK" sz="2400" b="1" dirty="0" smtClean="0">
                <a:solidFill>
                  <a:srgbClr val="C00000"/>
                </a:solidFill>
              </a:rPr>
            </a:br>
            <a:r>
              <a:rPr lang="sk-SK" sz="2400" b="1" dirty="0" smtClean="0">
                <a:solidFill>
                  <a:srgbClr val="C00000"/>
                </a:solidFill>
              </a:rPr>
              <a:t>(</a:t>
            </a:r>
            <a:r>
              <a:rPr lang="en-GB" sz="2400" b="1" dirty="0" smtClean="0">
                <a:solidFill>
                  <a:srgbClr val="C00000"/>
                </a:solidFill>
              </a:rPr>
              <a:t>Travel and accommodation costs)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295400"/>
            <a:ext cx="8309975" cy="5715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sz="1900" dirty="0" smtClean="0"/>
              <a:t>Potrebná dokumentácia na dokladovanie:</a:t>
            </a:r>
          </a:p>
          <a:p>
            <a:r>
              <a:rPr lang="sk-SK" sz="1900" dirty="0" smtClean="0"/>
              <a:t>cestovný </a:t>
            </a:r>
            <a:r>
              <a:rPr lang="sk-SK" sz="1900" dirty="0"/>
              <a:t>príkaz, </a:t>
            </a:r>
          </a:p>
          <a:p>
            <a:r>
              <a:rPr lang="sk-SK" sz="1900" dirty="0" smtClean="0"/>
              <a:t>vyúčtovanie </a:t>
            </a:r>
            <a:r>
              <a:rPr lang="sk-SK" sz="1900" dirty="0"/>
              <a:t>služobnej cesty (v prípade zahraničnej pracovnej cesty vyznačenie času prechodu štátnych hraníc), </a:t>
            </a:r>
          </a:p>
          <a:p>
            <a:r>
              <a:rPr lang="sk-SK" sz="1900" dirty="0" smtClean="0"/>
              <a:t>potvrdenie </a:t>
            </a:r>
            <a:r>
              <a:rPr lang="sk-SK" sz="1900" dirty="0"/>
              <a:t>úhrady súm spojených so služobnými cestami (faktúry, účty, cestovné náhrady, paušály), a ak boli vyplatené zálohy aj potvrdenie úhrad a vyúčtovania záloh, </a:t>
            </a:r>
          </a:p>
          <a:p>
            <a:r>
              <a:rPr lang="sk-SK" sz="1900" dirty="0" smtClean="0"/>
              <a:t>čitateľné </a:t>
            </a:r>
            <a:r>
              <a:rPr lang="sk-SK" sz="1900" dirty="0"/>
              <a:t>cestovné </a:t>
            </a:r>
            <a:r>
              <a:rPr lang="sk-SK" sz="1900" dirty="0" smtClean="0"/>
              <a:t>lístky (v príp. verejnej dopravy), </a:t>
            </a:r>
            <a:endParaRPr lang="sk-SK" sz="1900" dirty="0"/>
          </a:p>
          <a:p>
            <a:r>
              <a:rPr lang="pt-BR" sz="1900" dirty="0" smtClean="0"/>
              <a:t>doklad </a:t>
            </a:r>
            <a:r>
              <a:rPr lang="pt-BR" sz="1900" dirty="0"/>
              <a:t>o ubytovaní a o úhrade, </a:t>
            </a:r>
          </a:p>
          <a:p>
            <a:r>
              <a:rPr lang="sk-SK" sz="1900" dirty="0" smtClean="0"/>
              <a:t>poistenie </a:t>
            </a:r>
            <a:r>
              <a:rPr lang="sk-SK" sz="1900" dirty="0"/>
              <a:t>(cestovné) spolu s potvrdením úhrady, </a:t>
            </a:r>
          </a:p>
          <a:p>
            <a:r>
              <a:rPr lang="pl-PL" sz="1900" dirty="0" smtClean="0"/>
              <a:t>správa </a:t>
            </a:r>
            <a:r>
              <a:rPr lang="pl-PL" sz="1900" dirty="0"/>
              <a:t>zo služobnej cesty spolu s pozvánkou a programom</a:t>
            </a:r>
            <a:r>
              <a:rPr lang="pl-PL" sz="1900" dirty="0" smtClean="0"/>
              <a:t>, príp. aj fotodokumentácia</a:t>
            </a:r>
            <a:endParaRPr lang="pl-PL" sz="1900" dirty="0"/>
          </a:p>
          <a:p>
            <a:r>
              <a:rPr lang="sk-SK" sz="1900" dirty="0" smtClean="0"/>
              <a:t>pri použití služobného al. súkromného osobného vozidla aj:</a:t>
            </a:r>
            <a:r>
              <a:rPr lang="pt-BR" sz="1900" dirty="0" smtClean="0"/>
              <a:t> </a:t>
            </a:r>
            <a:endParaRPr lang="pt-BR" sz="1900" dirty="0"/>
          </a:p>
          <a:p>
            <a:pPr>
              <a:buFontTx/>
              <a:buChar char="-"/>
            </a:pPr>
            <a:r>
              <a:rPr lang="sk-SK" sz="1900" dirty="0" smtClean="0"/>
              <a:t>doklad </a:t>
            </a:r>
            <a:r>
              <a:rPr lang="sk-SK" sz="1900" dirty="0"/>
              <a:t>o nákupe pohonných hmôt, </a:t>
            </a:r>
          </a:p>
          <a:p>
            <a:pPr>
              <a:buFontTx/>
              <a:buChar char="-"/>
            </a:pPr>
            <a:r>
              <a:rPr lang="sk-SK" sz="1900" dirty="0"/>
              <a:t>záznam o prevádzke </a:t>
            </a:r>
            <a:r>
              <a:rPr lang="sk-SK" sz="1900" dirty="0" smtClean="0"/>
              <a:t>služobného </a:t>
            </a:r>
            <a:r>
              <a:rPr lang="sk-SK" sz="1900" dirty="0"/>
              <a:t>motorového vozidla (kópia listu z knihy jázd</a:t>
            </a:r>
            <a:r>
              <a:rPr lang="sk-SK" sz="1900" dirty="0" smtClean="0"/>
              <a:t>) / </a:t>
            </a:r>
            <a:r>
              <a:rPr lang="pt-BR" sz="1900" dirty="0" smtClean="0"/>
              <a:t>dohoda </a:t>
            </a:r>
            <a:r>
              <a:rPr lang="pt-BR" sz="1900" dirty="0"/>
              <a:t>medzi zamestnancom a zamestnávateľom o použití súkromného </a:t>
            </a:r>
            <a:r>
              <a:rPr lang="pt-BR" sz="1900" dirty="0" smtClean="0"/>
              <a:t>vozidla</a:t>
            </a:r>
            <a:r>
              <a:rPr lang="sk-SK" sz="1900" dirty="0" smtClean="0"/>
              <a:t> + výpočet účtovaných trás</a:t>
            </a:r>
            <a:endParaRPr lang="sk-SK" sz="1900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119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7800" y="620997"/>
            <a:ext cx="7696200" cy="114300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Externé </a:t>
            </a:r>
            <a:r>
              <a:rPr lang="sk-SK" sz="2400" b="1" dirty="0">
                <a:solidFill>
                  <a:srgbClr val="C00000"/>
                </a:solidFill>
              </a:rPr>
              <a:t>služby </a:t>
            </a:r>
            <a:r>
              <a:rPr lang="sk-SK" sz="2400" b="1" dirty="0" smtClean="0">
                <a:solidFill>
                  <a:srgbClr val="C00000"/>
                </a:solidFill>
              </a:rPr>
              <a:t>(S</a:t>
            </a:r>
            <a:r>
              <a:rPr lang="en-GB" sz="2400" b="1" dirty="0" err="1" smtClean="0">
                <a:solidFill>
                  <a:srgbClr val="C00000"/>
                </a:solidFill>
              </a:rPr>
              <a:t>ervices</a:t>
            </a:r>
            <a:r>
              <a:rPr lang="sk-SK" sz="2400" b="1" dirty="0" smtClean="0">
                <a:solidFill>
                  <a:srgbClr val="C00000"/>
                </a:solidFill>
              </a:rPr>
              <a:t>)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1143000" y="1066800"/>
            <a:ext cx="8001000" cy="6019800"/>
          </a:xfrm>
        </p:spPr>
        <p:txBody>
          <a:bodyPr>
            <a:normAutofit fontScale="85000" lnSpcReduction="20000"/>
          </a:bodyPr>
          <a:lstStyle/>
          <a:p>
            <a:r>
              <a:rPr lang="sk-SK" sz="1900" dirty="0" smtClean="0"/>
              <a:t>Výdavky prijímateľov za výdavky vyhotovené externými subjektmi</a:t>
            </a:r>
          </a:p>
          <a:p>
            <a:r>
              <a:rPr lang="sk-SK" sz="1900" dirty="0" smtClean="0"/>
              <a:t>Oprávnené výdavky:</a:t>
            </a:r>
          </a:p>
          <a:p>
            <a:pPr>
              <a:buFontTx/>
              <a:buChar char="-"/>
            </a:pPr>
            <a:r>
              <a:rPr lang="sk-SK" sz="1900" dirty="0" smtClean="0"/>
              <a:t>štúdie, prieskumy</a:t>
            </a:r>
          </a:p>
          <a:p>
            <a:pPr>
              <a:buFontTx/>
              <a:buChar char="-"/>
            </a:pPr>
            <a:r>
              <a:rPr lang="sk-SK" sz="1900" dirty="0" smtClean="0"/>
              <a:t>školenia</a:t>
            </a:r>
          </a:p>
          <a:p>
            <a:pPr>
              <a:buFontTx/>
              <a:buChar char="-"/>
            </a:pPr>
            <a:r>
              <a:rPr lang="sk-SK" sz="1900" dirty="0" smtClean="0"/>
              <a:t>výdavky </a:t>
            </a:r>
            <a:r>
              <a:rPr lang="sk-SK" sz="1900" dirty="0"/>
              <a:t>na preklady a tlmočenia spolu s výdavkami týkajúcimi sa prenájmu technického konferenčného vybavenia, </a:t>
            </a:r>
            <a:endParaRPr lang="sk-SK" sz="1900" dirty="0" smtClean="0"/>
          </a:p>
          <a:p>
            <a:pPr>
              <a:buFontTx/>
              <a:buChar char="-"/>
            </a:pPr>
            <a:r>
              <a:rPr lang="sk-SK" sz="1900" dirty="0" smtClean="0"/>
              <a:t>výdavky na IT systémy a výdavky </a:t>
            </a:r>
            <a:r>
              <a:rPr lang="sk-SK" sz="1900" dirty="0"/>
              <a:t>na vytvorenie webovej stránky</a:t>
            </a:r>
            <a:r>
              <a:rPr lang="sk-SK" sz="1900" dirty="0" smtClean="0"/>
              <a:t>,</a:t>
            </a:r>
          </a:p>
          <a:p>
            <a:pPr>
              <a:buFontTx/>
              <a:buChar char="-"/>
            </a:pPr>
            <a:r>
              <a:rPr lang="sk-SK" sz="1900" dirty="0" smtClean="0"/>
              <a:t>propagačné </a:t>
            </a:r>
            <a:r>
              <a:rPr lang="sk-SK" sz="1900" dirty="0"/>
              <a:t>a komunikačné aktivity, reklama a informácie týkajúce sa daného projektu, </a:t>
            </a:r>
          </a:p>
          <a:p>
            <a:pPr>
              <a:buFontTx/>
              <a:buChar char="-"/>
            </a:pPr>
            <a:r>
              <a:rPr lang="sk-SK" sz="1900" dirty="0" smtClean="0"/>
              <a:t>finančné riadenie,</a:t>
            </a:r>
          </a:p>
          <a:p>
            <a:pPr>
              <a:buFontTx/>
              <a:buChar char="-"/>
            </a:pPr>
            <a:r>
              <a:rPr lang="sk-SK" sz="1900" dirty="0" smtClean="0"/>
              <a:t>služby </a:t>
            </a:r>
            <a:r>
              <a:rPr lang="sk-SK" sz="1900" dirty="0"/>
              <a:t>spojené s organizáciou a realizáciou podujatí alebo </a:t>
            </a:r>
            <a:r>
              <a:rPr lang="sk-SK" sz="1900" dirty="0" smtClean="0"/>
              <a:t>stretnutí,</a:t>
            </a:r>
            <a:endParaRPr lang="sk-SK" sz="1900" dirty="0"/>
          </a:p>
          <a:p>
            <a:pPr>
              <a:buFontTx/>
              <a:buChar char="-"/>
            </a:pPr>
            <a:r>
              <a:rPr lang="sk-SK" sz="1900" dirty="0" smtClean="0"/>
              <a:t>účasť </a:t>
            </a:r>
            <a:r>
              <a:rPr lang="sk-SK" sz="1900" dirty="0"/>
              <a:t>na podujatiach (napr. registračné poplatky), </a:t>
            </a:r>
            <a:endParaRPr lang="sk-SK" sz="1900" dirty="0" smtClean="0"/>
          </a:p>
          <a:p>
            <a:pPr>
              <a:buFontTx/>
              <a:buChar char="-"/>
            </a:pPr>
            <a:r>
              <a:rPr lang="sk-SK" sz="1900" dirty="0" smtClean="0"/>
              <a:t>poplatky </a:t>
            </a:r>
            <a:r>
              <a:rPr lang="sk-SK" sz="1900" dirty="0"/>
              <a:t>za </a:t>
            </a:r>
            <a:r>
              <a:rPr lang="sk-SK" sz="1900" dirty="0" smtClean="0"/>
              <a:t>poradenstvo, </a:t>
            </a:r>
            <a:r>
              <a:rPr lang="sk-SK" sz="1900" dirty="0"/>
              <a:t>notárske poplatky, výdavky na technických a finančných </a:t>
            </a:r>
            <a:r>
              <a:rPr lang="sk-SK" sz="1900" dirty="0" smtClean="0"/>
              <a:t>expertov, </a:t>
            </a:r>
            <a:endParaRPr lang="sk-SK" sz="1900" dirty="0"/>
          </a:p>
          <a:p>
            <a:pPr>
              <a:buFontTx/>
              <a:buChar char="-"/>
            </a:pPr>
            <a:r>
              <a:rPr lang="sk-SK" sz="1900" dirty="0" smtClean="0"/>
              <a:t>právo </a:t>
            </a:r>
            <a:r>
              <a:rPr lang="sk-SK" sz="1900" dirty="0"/>
              <a:t>duševného </a:t>
            </a:r>
            <a:r>
              <a:rPr lang="sk-SK" sz="1900" dirty="0" smtClean="0"/>
              <a:t>vlastníctva,</a:t>
            </a:r>
          </a:p>
          <a:p>
            <a:pPr>
              <a:buFontTx/>
              <a:buChar char="-"/>
            </a:pPr>
            <a:r>
              <a:rPr lang="sk-SK" sz="1900" dirty="0" smtClean="0"/>
              <a:t>výdavky </a:t>
            </a:r>
            <a:r>
              <a:rPr lang="sk-SK" sz="1900" dirty="0"/>
              <a:t>spojené s cestou a ubytovaním externých expertov, prednášajúcich a dodávateľov služieb (ak zmluva s nimi uzatvorená obsahuje ustanovenie, že mzda nezahŕňa cestovné výdavky expertov, atď.), </a:t>
            </a:r>
            <a:endParaRPr lang="sk-SK" sz="1900" dirty="0" smtClean="0"/>
          </a:p>
          <a:p>
            <a:pPr>
              <a:buFontTx/>
              <a:buChar char="-"/>
            </a:pPr>
            <a:r>
              <a:rPr lang="sk-SK" sz="1900" dirty="0" smtClean="0"/>
              <a:t>iné </a:t>
            </a:r>
            <a:r>
              <a:rPr lang="sk-SK" sz="1900" dirty="0"/>
              <a:t>špecifické expertízy a služby potrebné na realizáciu projektu. </a:t>
            </a:r>
          </a:p>
          <a:p>
            <a:pPr marL="0" indent="0">
              <a:buNone/>
            </a:pPr>
            <a:endParaRPr lang="sk-SK" dirty="0"/>
          </a:p>
          <a:p>
            <a:pPr>
              <a:buFontTx/>
              <a:buChar char="-"/>
            </a:pPr>
            <a:endParaRPr lang="sk-SK" dirty="0" smtClean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4754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4000" y="732911"/>
            <a:ext cx="7620000" cy="51889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Externé </a:t>
            </a:r>
            <a:r>
              <a:rPr lang="sk-SK" sz="2400" b="1" dirty="0">
                <a:solidFill>
                  <a:srgbClr val="C00000"/>
                </a:solidFill>
              </a:rPr>
              <a:t>služby </a:t>
            </a:r>
            <a:r>
              <a:rPr lang="sk-SK" sz="2400" b="1" dirty="0" smtClean="0">
                <a:solidFill>
                  <a:srgbClr val="C00000"/>
                </a:solidFill>
              </a:rPr>
              <a:t>(Ser</a:t>
            </a:r>
            <a:r>
              <a:rPr lang="en-GB" sz="2400" b="1" dirty="0" smtClean="0">
                <a:solidFill>
                  <a:srgbClr val="C00000"/>
                </a:solidFill>
              </a:rPr>
              <a:t>vices</a:t>
            </a:r>
            <a:r>
              <a:rPr lang="sk-SK" sz="2400" b="1" dirty="0" smtClean="0">
                <a:solidFill>
                  <a:srgbClr val="C00000"/>
                </a:solidFill>
              </a:rPr>
              <a:t>)</a:t>
            </a:r>
            <a:endParaRPr lang="sk-SK" sz="2400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1066800" y="1357090"/>
            <a:ext cx="8077200" cy="5500910"/>
          </a:xfrm>
        </p:spPr>
        <p:txBody>
          <a:bodyPr>
            <a:normAutofit fontScale="92500" lnSpcReduction="20000"/>
          </a:bodyPr>
          <a:lstStyle/>
          <a:p>
            <a:r>
              <a:rPr lang="sk-SK" dirty="0"/>
              <a:t>Potrebná dokumentácia na dokladovanie</a:t>
            </a:r>
            <a:r>
              <a:rPr lang="sk-SK" dirty="0" smtClean="0"/>
              <a:t>:</a:t>
            </a:r>
          </a:p>
          <a:p>
            <a:pPr marL="0" indent="0">
              <a:buNone/>
            </a:pPr>
            <a:r>
              <a:rPr lang="sk-SK" dirty="0" smtClean="0"/>
              <a:t>-    faktúry </a:t>
            </a:r>
            <a:r>
              <a:rPr lang="sk-SK" dirty="0"/>
              <a:t>alebo iné účtovné doklady za služby spolu s potvrdeniami o </a:t>
            </a:r>
            <a:r>
              <a:rPr lang="sk-SK" dirty="0" smtClean="0"/>
              <a:t>	úhrade</a:t>
            </a:r>
            <a:r>
              <a:rPr lang="sk-SK" dirty="0"/>
              <a:t>, </a:t>
            </a:r>
          </a:p>
          <a:p>
            <a:pPr marL="0" indent="0">
              <a:buNone/>
            </a:pPr>
            <a:r>
              <a:rPr lang="sk-SK" dirty="0" smtClean="0"/>
              <a:t>-    dokumentácia </a:t>
            </a:r>
            <a:r>
              <a:rPr lang="sk-SK" dirty="0"/>
              <a:t>z verejného obstarávania alebo prieskumu </a:t>
            </a:r>
            <a:r>
              <a:rPr lang="sk-SK" dirty="0" smtClean="0"/>
              <a:t>trhu - ak je 	relevantné</a:t>
            </a:r>
            <a:r>
              <a:rPr lang="sk-SK" dirty="0"/>
              <a:t>, </a:t>
            </a:r>
          </a:p>
          <a:p>
            <a:pPr>
              <a:buFontTx/>
              <a:buChar char="-"/>
            </a:pPr>
            <a:r>
              <a:rPr lang="sk-SK" dirty="0" smtClean="0"/>
              <a:t>zmluvy</a:t>
            </a:r>
            <a:r>
              <a:rPr lang="sk-SK" dirty="0"/>
              <a:t>, </a:t>
            </a:r>
            <a:r>
              <a:rPr lang="sk-SK" dirty="0" smtClean="0"/>
              <a:t>dohody, </a:t>
            </a:r>
            <a:r>
              <a:rPr lang="sk-SK" dirty="0"/>
              <a:t>potvrdenie prevzatia práce alebo služby, potvrdenia o </a:t>
            </a:r>
            <a:r>
              <a:rPr lang="sk-SK" dirty="0" smtClean="0"/>
              <a:t>úhrade, </a:t>
            </a:r>
            <a:r>
              <a:rPr lang="sk-SK" dirty="0"/>
              <a:t>ako aj výsledky vykonanej práce (expertíza, poznámka, atď.),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prezenčná listina, agenda </a:t>
            </a:r>
            <a:r>
              <a:rPr lang="sk-SK" dirty="0"/>
              <a:t>organizovaného stretnutia, konferencie, seminára (program, </a:t>
            </a:r>
            <a:r>
              <a:rPr lang="sk-SK" dirty="0" smtClean="0"/>
              <a:t>pozvánka, </a:t>
            </a:r>
            <a:r>
              <a:rPr lang="sk-SK" dirty="0"/>
              <a:t>v prípade, že bola podávaná aj strava pre účastníkov tak aj menu za každý deň, a pod.), </a:t>
            </a:r>
            <a:r>
              <a:rPr lang="sk-SK" dirty="0" smtClean="0"/>
              <a:t>fotodokumentácia al. videozáznam </a:t>
            </a:r>
            <a:r>
              <a:rPr lang="sk-SK" dirty="0"/>
              <a:t>preukazujúci dodržanie pravidiel publicity,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certifikát </a:t>
            </a:r>
            <a:r>
              <a:rPr lang="sk-SK" dirty="0"/>
              <a:t>alebo potvrdenie ukončeného kurzu alebo školenia, </a:t>
            </a:r>
            <a:r>
              <a:rPr lang="sk-SK" dirty="0" smtClean="0"/>
              <a:t>mená účastníkov kurzu, lektorov, prezenčné listiny</a:t>
            </a:r>
          </a:p>
          <a:p>
            <a:pPr>
              <a:buFontTx/>
              <a:buChar char="-"/>
            </a:pPr>
            <a:r>
              <a:rPr lang="sk-SK" dirty="0" smtClean="0"/>
              <a:t>exemplár propagačného </a:t>
            </a:r>
            <a:r>
              <a:rPr lang="sk-SK" dirty="0"/>
              <a:t>materiálu (napr. </a:t>
            </a:r>
            <a:r>
              <a:rPr lang="sk-SK" dirty="0" smtClean="0"/>
              <a:t>leták, plagát, brožúra, záložka, článok </a:t>
            </a:r>
            <a:r>
              <a:rPr lang="sk-SK" dirty="0"/>
              <a:t>v novinách, </a:t>
            </a:r>
            <a:r>
              <a:rPr lang="sk-SK" dirty="0" smtClean="0"/>
              <a:t>tlačová správa), </a:t>
            </a:r>
            <a:r>
              <a:rPr lang="sk-SK" dirty="0"/>
              <a:t>v prípade </a:t>
            </a:r>
            <a:r>
              <a:rPr lang="sk-SK" dirty="0" smtClean="0"/>
              <a:t>propagačných </a:t>
            </a:r>
            <a:r>
              <a:rPr lang="sk-SK" dirty="0"/>
              <a:t>materiálov veľkého formátu fotografie týchto </a:t>
            </a:r>
            <a:r>
              <a:rPr lang="sk-SK" dirty="0" smtClean="0"/>
              <a:t>materiálov - v </a:t>
            </a:r>
            <a:r>
              <a:rPr lang="sk-SK" dirty="0"/>
              <a:t>súlade s pravidlami publicity,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adresa </a:t>
            </a:r>
            <a:r>
              <a:rPr lang="sk-SK" dirty="0"/>
              <a:t>internetovej stránky - v prípade tvorby internetovej stránky v rámci projektu,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nahrávka </a:t>
            </a:r>
            <a:r>
              <a:rPr lang="sk-SK" dirty="0"/>
              <a:t>spotu vysielaného v TV alebo v rádiu propagujúceho projekt s písomným potvrdením emitenta dátumu, hodiny a miesta </a:t>
            </a:r>
            <a:r>
              <a:rPr lang="sk-SK" dirty="0" smtClean="0"/>
              <a:t>vysielania. </a:t>
            </a:r>
            <a:endParaRPr lang="sk-SK" dirty="0"/>
          </a:p>
          <a:p>
            <a:pPr marL="0" indent="0">
              <a:buNone/>
            </a:pP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7709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7800" y="627623"/>
            <a:ext cx="6589200" cy="805667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Zariadenia </a:t>
            </a:r>
            <a:r>
              <a:rPr lang="sk-SK" sz="2400" b="1" dirty="0">
                <a:solidFill>
                  <a:srgbClr val="C00000"/>
                </a:solidFill>
              </a:rPr>
              <a:t>(</a:t>
            </a:r>
            <a:r>
              <a:rPr lang="en-GB" sz="2400" b="1" dirty="0">
                <a:solidFill>
                  <a:srgbClr val="C00000"/>
                </a:solidFill>
              </a:rPr>
              <a:t>Equipment</a:t>
            </a:r>
            <a:r>
              <a:rPr lang="sk-SK" sz="2400" b="1" dirty="0">
                <a:solidFill>
                  <a:srgbClr val="C00000"/>
                </a:solidFill>
              </a:rPr>
              <a:t> </a:t>
            </a:r>
            <a:r>
              <a:rPr lang="sk-SK" sz="2400" b="1" dirty="0" smtClean="0">
                <a:solidFill>
                  <a:srgbClr val="C00000"/>
                </a:solidFill>
              </a:rPr>
              <a:t>and </a:t>
            </a:r>
            <a:r>
              <a:rPr lang="sk-SK" sz="2400" b="1" dirty="0" err="1" smtClean="0">
                <a:solidFill>
                  <a:srgbClr val="C00000"/>
                </a:solidFill>
              </a:rPr>
              <a:t>supplies</a:t>
            </a:r>
            <a:r>
              <a:rPr lang="sk-SK" sz="2400" b="1" dirty="0" smtClean="0">
                <a:solidFill>
                  <a:srgbClr val="C00000"/>
                </a:solidFill>
              </a:rPr>
              <a:t>) </a:t>
            </a:r>
            <a:endParaRPr lang="sk-SK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219200"/>
            <a:ext cx="8305800" cy="5638799"/>
          </a:xfrm>
        </p:spPr>
        <p:txBody>
          <a:bodyPr>
            <a:normAutofit lnSpcReduction="10000"/>
          </a:bodyPr>
          <a:lstStyle/>
          <a:p>
            <a:r>
              <a:rPr lang="sk-SK" dirty="0"/>
              <a:t>nákup vybavenia potrebného na realizáciu </a:t>
            </a:r>
            <a:r>
              <a:rPr lang="sk-SK" dirty="0" smtClean="0"/>
              <a:t>projektu, tiež výdavky </a:t>
            </a:r>
            <a:r>
              <a:rPr lang="sk-SK" dirty="0"/>
              <a:t>spojené s odpismi, lízingom, prenájmom, nájmom potrebného vybavenia používaného počas implementácie </a:t>
            </a:r>
            <a:r>
              <a:rPr lang="sk-SK" dirty="0" smtClean="0"/>
              <a:t>projektu</a:t>
            </a:r>
          </a:p>
          <a:p>
            <a:r>
              <a:rPr lang="sk-SK" dirty="0" smtClean="0"/>
              <a:t>Kategórie oprávnených výdavkov: </a:t>
            </a:r>
          </a:p>
          <a:p>
            <a:pPr marL="0" indent="0">
              <a:buNone/>
            </a:pPr>
            <a:r>
              <a:rPr lang="sk-SK" dirty="0" smtClean="0"/>
              <a:t>-    kancelárske </a:t>
            </a:r>
            <a:r>
              <a:rPr lang="sk-SK" dirty="0"/>
              <a:t>zariadenie, </a:t>
            </a:r>
          </a:p>
          <a:p>
            <a:pPr>
              <a:buFontTx/>
              <a:buChar char="-"/>
            </a:pPr>
            <a:r>
              <a:rPr lang="sk-SK" dirty="0" smtClean="0"/>
              <a:t>počítačové </a:t>
            </a:r>
            <a:r>
              <a:rPr lang="sk-SK" dirty="0"/>
              <a:t>zariadenie a programové vybavenie (hardware a software ako aj jeho </a:t>
            </a:r>
            <a:r>
              <a:rPr lang="sk-SK" dirty="0" smtClean="0"/>
              <a:t>prípadná </a:t>
            </a:r>
            <a:r>
              <a:rPr lang="sk-SK" dirty="0"/>
              <a:t>aktualizácia potrebná na správnu realizáciu projektu),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nábytok </a:t>
            </a:r>
            <a:r>
              <a:rPr lang="sk-SK" dirty="0"/>
              <a:t>a montáž nábytku,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laboratórne </a:t>
            </a:r>
            <a:r>
              <a:rPr lang="sk-SK" dirty="0"/>
              <a:t>zariadenie, </a:t>
            </a:r>
            <a:endParaRPr lang="sk-SK" dirty="0" smtClean="0"/>
          </a:p>
          <a:p>
            <a:pPr>
              <a:buFontTx/>
              <a:buChar char="-"/>
            </a:pPr>
            <a:r>
              <a:rPr lang="pt-BR" dirty="0" smtClean="0"/>
              <a:t>elektrické </a:t>
            </a:r>
            <a:r>
              <a:rPr lang="pt-BR" dirty="0"/>
              <a:t>prístroje a zariadenia, </a:t>
            </a:r>
            <a:endParaRPr lang="sk-SK" dirty="0" smtClean="0"/>
          </a:p>
          <a:p>
            <a:pPr>
              <a:buFontTx/>
              <a:buChar char="-"/>
            </a:pPr>
            <a:r>
              <a:rPr lang="pl-PL" dirty="0" smtClean="0"/>
              <a:t>stroje</a:t>
            </a:r>
            <a:r>
              <a:rPr lang="pl-PL" dirty="0"/>
              <a:t>, nástroje alebo prístroje, </a:t>
            </a:r>
            <a:endParaRPr lang="pl-PL" dirty="0" smtClean="0"/>
          </a:p>
          <a:p>
            <a:pPr>
              <a:buFontTx/>
              <a:buChar char="-"/>
            </a:pPr>
            <a:r>
              <a:rPr lang="sk-SK" dirty="0" smtClean="0"/>
              <a:t>špeciálne </a:t>
            </a:r>
            <a:r>
              <a:rPr lang="sk-SK" dirty="0"/>
              <a:t>vozidlá (len v odôvodnených prípadoch na účely naplnenia cieľov projektu - musia byť popísané v podrobnom rozpise),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iné </a:t>
            </a:r>
            <a:r>
              <a:rPr lang="sk-SK" dirty="0"/>
              <a:t>špeciálne zariadenie potrebné pre </a:t>
            </a:r>
            <a:r>
              <a:rPr lang="sk-SK" dirty="0" smtClean="0"/>
              <a:t>projekt (tiež v podrobnom rozpise). </a:t>
            </a:r>
            <a:endParaRPr lang="sk-SK" dirty="0"/>
          </a:p>
          <a:p>
            <a:pPr marL="0" indent="0">
              <a:buNone/>
            </a:pPr>
            <a:r>
              <a:rPr lang="sk-SK" dirty="0" smtClean="0"/>
              <a:t>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3685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7800" y="627623"/>
            <a:ext cx="7086600" cy="1277377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Zariadenia </a:t>
            </a:r>
            <a:r>
              <a:rPr lang="sk-SK" sz="2400" b="1" dirty="0">
                <a:solidFill>
                  <a:srgbClr val="C00000"/>
                </a:solidFill>
              </a:rPr>
              <a:t>(</a:t>
            </a:r>
            <a:r>
              <a:rPr lang="en-GB" sz="2400" b="1" dirty="0">
                <a:solidFill>
                  <a:srgbClr val="C00000"/>
                </a:solidFill>
              </a:rPr>
              <a:t>Equipment</a:t>
            </a:r>
            <a:r>
              <a:rPr lang="sk-SK" sz="2400" b="1" dirty="0">
                <a:solidFill>
                  <a:srgbClr val="C00000"/>
                </a:solidFill>
              </a:rPr>
              <a:t> </a:t>
            </a:r>
            <a:r>
              <a:rPr lang="sk-SK" sz="2400" b="1" dirty="0" smtClean="0">
                <a:solidFill>
                  <a:srgbClr val="C00000"/>
                </a:solidFill>
              </a:rPr>
              <a:t>and </a:t>
            </a:r>
            <a:r>
              <a:rPr lang="sk-SK" sz="2400" b="1" dirty="0" err="1" smtClean="0">
                <a:solidFill>
                  <a:srgbClr val="C00000"/>
                </a:solidFill>
              </a:rPr>
              <a:t>supplies</a:t>
            </a:r>
            <a:r>
              <a:rPr lang="sk-SK" sz="2400" b="1" dirty="0" smtClean="0">
                <a:solidFill>
                  <a:srgbClr val="C00000"/>
                </a:solidFill>
              </a:rPr>
              <a:t>) </a:t>
            </a:r>
            <a:endParaRPr lang="sk-SK" sz="2400" b="1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1066800" y="1295400"/>
            <a:ext cx="8077200" cy="5562600"/>
          </a:xfrm>
        </p:spPr>
        <p:txBody>
          <a:bodyPr>
            <a:normAutofit/>
          </a:bodyPr>
          <a:lstStyle/>
          <a:p>
            <a:r>
              <a:rPr lang="sk-SK" dirty="0"/>
              <a:t>Potrebná dokumentácia na dokladovanie</a:t>
            </a:r>
            <a:r>
              <a:rPr lang="sk-SK" dirty="0" smtClean="0"/>
              <a:t>:</a:t>
            </a:r>
          </a:p>
          <a:p>
            <a:pPr marL="0" indent="0">
              <a:buNone/>
            </a:pPr>
            <a:r>
              <a:rPr lang="sk-SK" dirty="0" smtClean="0"/>
              <a:t>-    zmluvy/objednávky, </a:t>
            </a:r>
          </a:p>
          <a:p>
            <a:pPr>
              <a:buFontTx/>
              <a:buChar char="-"/>
            </a:pPr>
            <a:r>
              <a:rPr lang="sk-SK" dirty="0" smtClean="0"/>
              <a:t>preberacie </a:t>
            </a:r>
            <a:r>
              <a:rPr lang="sk-SK" dirty="0"/>
              <a:t>protokoly/dodacie </a:t>
            </a:r>
            <a:r>
              <a:rPr lang="sk-SK" dirty="0" smtClean="0"/>
              <a:t>listy,</a:t>
            </a:r>
          </a:p>
          <a:p>
            <a:pPr>
              <a:buFontTx/>
              <a:buChar char="-"/>
            </a:pPr>
            <a:r>
              <a:rPr lang="pl-PL" dirty="0" smtClean="0"/>
              <a:t>faktúry </a:t>
            </a:r>
            <a:r>
              <a:rPr lang="pl-PL" dirty="0"/>
              <a:t>za nakúpené tovary spolu s dokladmi o úhrade, </a:t>
            </a:r>
            <a:endParaRPr lang="pl-PL" dirty="0" smtClean="0"/>
          </a:p>
          <a:p>
            <a:pPr>
              <a:buFontTx/>
              <a:buChar char="-"/>
            </a:pPr>
            <a:r>
              <a:rPr lang="sk-SK" dirty="0" smtClean="0"/>
              <a:t>dokumentácia </a:t>
            </a:r>
            <a:r>
              <a:rPr lang="sk-SK" dirty="0"/>
              <a:t>k </a:t>
            </a:r>
            <a:r>
              <a:rPr lang="sk-SK" dirty="0" smtClean="0"/>
              <a:t>VO</a:t>
            </a:r>
          </a:p>
          <a:p>
            <a:pPr>
              <a:buFontTx/>
              <a:buChar char="-"/>
            </a:pPr>
            <a:r>
              <a:rPr lang="sk-SK" dirty="0" smtClean="0"/>
              <a:t>v </a:t>
            </a:r>
            <a:r>
              <a:rPr lang="sk-SK" dirty="0"/>
              <a:t>prípade nákupu používaného zariadenia - vyhlásenie predávajúceho o tom, že zariadenie nebolo kúpené z finančných prostriedkov EÚ alebo štátnych prostriedkov v priebehu posledných 7 rokov,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Fotografie </a:t>
            </a:r>
            <a:r>
              <a:rPr lang="sk-SK" dirty="0"/>
              <a:t>kúpeného investičného majetku </a:t>
            </a:r>
            <a:r>
              <a:rPr lang="sk-SK" dirty="0" smtClean="0"/>
              <a:t>s prvkami publicity, </a:t>
            </a:r>
            <a:endParaRPr lang="sk-SK" dirty="0"/>
          </a:p>
          <a:p>
            <a:pPr>
              <a:buFontTx/>
              <a:buChar char="-"/>
            </a:pPr>
            <a:r>
              <a:rPr lang="sk-SK" dirty="0" smtClean="0"/>
              <a:t>opis </a:t>
            </a:r>
            <a:r>
              <a:rPr lang="sk-SK" dirty="0"/>
              <a:t>prijatej metódy amortizácie investičného majetku alebo hmotného a nehmotného majetku uvádzaného v rámci </a:t>
            </a:r>
            <a:r>
              <a:rPr lang="sk-SK" dirty="0" smtClean="0"/>
              <a:t>projektu,</a:t>
            </a:r>
          </a:p>
          <a:p>
            <a:pPr>
              <a:buFontTx/>
              <a:buChar char="-"/>
            </a:pPr>
            <a:r>
              <a:rPr lang="pl-PL" dirty="0" smtClean="0"/>
              <a:t>zaradenie </a:t>
            </a:r>
            <a:r>
              <a:rPr lang="pl-PL" dirty="0"/>
              <a:t>majetku do evidencie organizácie, </a:t>
            </a:r>
            <a:endParaRPr lang="pl-PL" dirty="0" smtClean="0"/>
          </a:p>
          <a:p>
            <a:pPr>
              <a:buFontTx/>
              <a:buChar char="-"/>
            </a:pPr>
            <a:r>
              <a:rPr lang="sk-SK" dirty="0" smtClean="0"/>
              <a:t>poistenie </a:t>
            </a:r>
            <a:r>
              <a:rPr lang="sk-SK" dirty="0"/>
              <a:t>(odporúča sa poistiť zariadenie nadobudnuté zo zdrojov EÚ).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8023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627623"/>
            <a:ext cx="7620000" cy="635139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Infraštruktúra</a:t>
            </a:r>
            <a:r>
              <a:rPr lang="sk-SK" sz="2400" b="1" dirty="0">
                <a:solidFill>
                  <a:srgbClr val="C00000"/>
                </a:solidFill>
              </a:rPr>
              <a:t>, stavby </a:t>
            </a:r>
            <a:r>
              <a:rPr lang="sk-SK" sz="2400" b="1" dirty="0" smtClean="0">
                <a:solidFill>
                  <a:srgbClr val="C00000"/>
                </a:solidFill>
              </a:rPr>
              <a:t>(</a:t>
            </a:r>
            <a:r>
              <a:rPr lang="en-GB" sz="2400" b="1" dirty="0" smtClean="0">
                <a:solidFill>
                  <a:srgbClr val="C00000"/>
                </a:solidFill>
              </a:rPr>
              <a:t>In</a:t>
            </a:r>
            <a:r>
              <a:rPr lang="sk-SK" sz="2400" b="1" dirty="0" err="1" smtClean="0">
                <a:solidFill>
                  <a:srgbClr val="C00000"/>
                </a:solidFill>
              </a:rPr>
              <a:t>vestment</a:t>
            </a:r>
            <a:r>
              <a:rPr lang="sk-SK" sz="2400" b="1" dirty="0" smtClean="0">
                <a:solidFill>
                  <a:srgbClr val="C00000"/>
                </a:solidFill>
              </a:rPr>
              <a:t> / </a:t>
            </a:r>
            <a:r>
              <a:rPr lang="sk-SK" sz="2400" b="1" dirty="0" err="1" smtClean="0">
                <a:solidFill>
                  <a:srgbClr val="C00000"/>
                </a:solidFill>
              </a:rPr>
              <a:t>works</a:t>
            </a:r>
            <a:r>
              <a:rPr lang="sk-SK" sz="2400" b="1" dirty="0" smtClean="0">
                <a:solidFill>
                  <a:srgbClr val="C00000"/>
                </a:solidFill>
              </a:rPr>
              <a:t>)</a:t>
            </a:r>
            <a:endParaRPr lang="sk-SK" sz="2400" dirty="0">
              <a:solidFill>
                <a:srgbClr val="C00000"/>
              </a:solidFill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685800" y="1256273"/>
            <a:ext cx="8458200" cy="5220727"/>
          </a:xfrm>
        </p:spPr>
        <p:txBody>
          <a:bodyPr>
            <a:normAutofit fontScale="92500" lnSpcReduction="20000"/>
          </a:bodyPr>
          <a:lstStyle/>
          <a:p>
            <a:r>
              <a:rPr lang="sk-SK" dirty="0"/>
              <a:t>výdavky súvisiace s realizáciou </a:t>
            </a:r>
            <a:r>
              <a:rPr lang="sk-SK" dirty="0" smtClean="0"/>
              <a:t>infraštruktúry (stavebné práce, služby </a:t>
            </a:r>
            <a:r>
              <a:rPr lang="sk-SK" dirty="0"/>
              <a:t>a </a:t>
            </a:r>
            <a:r>
              <a:rPr lang="sk-SK" dirty="0" smtClean="0"/>
              <a:t>dodávky) </a:t>
            </a:r>
          </a:p>
          <a:p>
            <a:r>
              <a:rPr lang="sk-SK" dirty="0" smtClean="0"/>
              <a:t>Kategórie </a:t>
            </a:r>
            <a:r>
              <a:rPr lang="sk-SK" dirty="0"/>
              <a:t>oprávnených výdavkov</a:t>
            </a:r>
            <a:r>
              <a:rPr lang="sk-SK" dirty="0" smtClean="0"/>
              <a:t>:</a:t>
            </a:r>
          </a:p>
          <a:p>
            <a:pPr>
              <a:buFontTx/>
              <a:buChar char="-"/>
            </a:pPr>
            <a:r>
              <a:rPr lang="sk-SK" dirty="0" smtClean="0"/>
              <a:t>nákup pozemkov / budov, </a:t>
            </a:r>
            <a:r>
              <a:rPr lang="sk-SK" dirty="0"/>
              <a:t>ak je nerozlučne spojený s </a:t>
            </a:r>
            <a:r>
              <a:rPr lang="sk-SK" dirty="0" smtClean="0"/>
              <a:t>realizáciou </a:t>
            </a:r>
            <a:r>
              <a:rPr lang="sk-SK" dirty="0"/>
              <a:t>projektu - </a:t>
            </a:r>
            <a:r>
              <a:rPr lang="sk-SK" b="1" i="1" dirty="0"/>
              <a:t>nie viac ako 10 % hodnoty celkových oprávnených výdavkov projektu</a:t>
            </a:r>
            <a:r>
              <a:rPr lang="sk-SK" dirty="0"/>
              <a:t>.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zbúranie </a:t>
            </a:r>
            <a:r>
              <a:rPr lang="sk-SK" dirty="0"/>
              <a:t>budov nachádzajúcich sa na pozemku potrebného na realizáciu investície,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stavba</a:t>
            </a:r>
            <a:r>
              <a:rPr lang="sk-SK" dirty="0"/>
              <a:t>, demontáž, prestavba alebo oprava miestností a technického zázemia </a:t>
            </a:r>
            <a:r>
              <a:rPr lang="sk-SK" dirty="0" smtClean="0"/>
              <a:t>potrebného </a:t>
            </a:r>
            <a:r>
              <a:rPr lang="sk-SK" dirty="0"/>
              <a:t>pre realizáciu </a:t>
            </a:r>
            <a:r>
              <a:rPr lang="sk-SK" dirty="0" smtClean="0"/>
              <a:t>projektu, </a:t>
            </a:r>
          </a:p>
          <a:p>
            <a:pPr>
              <a:buFontTx/>
              <a:buChar char="-"/>
            </a:pPr>
            <a:r>
              <a:rPr lang="sk-SK" dirty="0" smtClean="0"/>
              <a:t>príprava </a:t>
            </a:r>
            <a:r>
              <a:rPr lang="sk-SK" dirty="0"/>
              <a:t>pozemku na stavbu, vrátane geodetických prác,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zemné </a:t>
            </a:r>
            <a:r>
              <a:rPr lang="sk-SK" dirty="0"/>
              <a:t>práce, </a:t>
            </a:r>
            <a:r>
              <a:rPr lang="sk-SK" dirty="0" smtClean="0"/>
              <a:t>demontážne-stavebno-montážne </a:t>
            </a:r>
            <a:r>
              <a:rPr lang="sk-SK" dirty="0"/>
              <a:t>práce, konštrukčné, </a:t>
            </a:r>
            <a:r>
              <a:rPr lang="sk-SK" dirty="0" smtClean="0"/>
              <a:t>dokončovacie</a:t>
            </a:r>
            <a:r>
              <a:rPr lang="sk-SK" dirty="0"/>
              <a:t>, inštalačné,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dozor </a:t>
            </a:r>
            <a:r>
              <a:rPr lang="sk-SK" dirty="0"/>
              <a:t>vykonávaný v mene investora v oblasti správnej realizácie investície a </a:t>
            </a:r>
            <a:r>
              <a:rPr lang="sk-SK" dirty="0" smtClean="0"/>
              <a:t>pamiatkový dozor,</a:t>
            </a:r>
          </a:p>
          <a:p>
            <a:pPr>
              <a:buFontTx/>
              <a:buChar char="-"/>
            </a:pPr>
            <a:r>
              <a:rPr lang="sk-SK" dirty="0" smtClean="0"/>
              <a:t>výdavky </a:t>
            </a:r>
            <a:r>
              <a:rPr lang="sk-SK" dirty="0"/>
              <a:t>týkajúce sa stavebného dozoru, stavbyvedúceho alebo koordinátora stavby v súvislosti s realizáciou projektu, 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výdavky </a:t>
            </a:r>
            <a:r>
              <a:rPr lang="sk-SK" dirty="0"/>
              <a:t>vynaložené na nadobudnutie trvalého užívacieho práva na pozemky a iných právnych titulov </a:t>
            </a:r>
            <a:r>
              <a:rPr lang="sk-SK" dirty="0" smtClean="0"/>
              <a:t>nehnuteľnosti</a:t>
            </a:r>
          </a:p>
        </p:txBody>
      </p:sp>
    </p:spTree>
    <p:extLst>
      <p:ext uri="{BB962C8B-B14F-4D97-AF65-F5344CB8AC3E}">
        <p14:creationId xmlns:p14="http://schemas.microsoft.com/office/powerpoint/2010/main" val="20586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3276600" cy="3276600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803102" y="685800"/>
            <a:ext cx="8340898" cy="629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600" i="1" dirty="0" smtClean="0"/>
              <a:t>       </a:t>
            </a:r>
            <a:r>
              <a:rPr lang="sk-SK" sz="2400" i="1" dirty="0" smtClean="0">
                <a:solidFill>
                  <a:srgbClr val="C00000"/>
                </a:solidFill>
              </a:rPr>
              <a:t>Orgán </a:t>
            </a:r>
            <a:r>
              <a:rPr lang="sk-SK" sz="2400" i="1" dirty="0">
                <a:solidFill>
                  <a:srgbClr val="C00000"/>
                </a:solidFill>
              </a:rPr>
              <a:t>prvostupňovej kontroly na Slovensku:</a:t>
            </a:r>
          </a:p>
          <a:p>
            <a:pPr marL="0" indent="0">
              <a:buNone/>
            </a:pPr>
            <a:endParaRPr lang="sk-SK" sz="1000" b="1" dirty="0" smtClean="0"/>
          </a:p>
          <a:p>
            <a:pPr marL="0" indent="0">
              <a:buNone/>
            </a:pPr>
            <a:r>
              <a:rPr lang="sk-SK" b="1" dirty="0" smtClean="0"/>
              <a:t>Ministerstvo investícií, regionálneho rozvoja a informatizácie SR</a:t>
            </a:r>
            <a:endParaRPr lang="sk-SK" sz="2600" b="1" dirty="0"/>
          </a:p>
          <a:p>
            <a:pPr marL="0" indent="0">
              <a:buNone/>
            </a:pPr>
            <a:r>
              <a:rPr lang="sk-SK" sz="2400" i="1" dirty="0" smtClean="0"/>
              <a:t>Sekcia programov cezhraničnej spolupráce</a:t>
            </a:r>
          </a:p>
          <a:p>
            <a:pPr marL="457200" lvl="1" indent="0">
              <a:buNone/>
            </a:pPr>
            <a:r>
              <a:rPr lang="sk-SK" sz="2400" dirty="0" smtClean="0"/>
              <a:t>Odbor </a:t>
            </a:r>
            <a:r>
              <a:rPr lang="sk-SK" sz="2400" dirty="0"/>
              <a:t>programov cezhraničnej spolupráce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/>
              <a:t>Oddelenie kontroly implementácie programov cezhraničnej spolupráce SK-HU, PL-SK a programu </a:t>
            </a:r>
            <a:r>
              <a:rPr lang="sk-SK" sz="2000" dirty="0" smtClean="0"/>
              <a:t>ENI </a:t>
            </a:r>
          </a:p>
          <a:p>
            <a:pPr marL="457200" lvl="1" indent="0">
              <a:buNone/>
            </a:pPr>
            <a:r>
              <a:rPr lang="sk-SK" sz="2000" dirty="0" smtClean="0"/>
              <a:t>    (kontrola MSP, kontrola V.O. – zákazky s nízkou hodnotou)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 smtClean="0"/>
              <a:t>Oddelenie auditov a kontroly verejného obstarávania programov cezhraničnej spolupráce </a:t>
            </a:r>
          </a:p>
          <a:p>
            <a:pPr marL="457200" lvl="1" indent="0">
              <a:buNone/>
            </a:pPr>
            <a:r>
              <a:rPr lang="sk-SK" sz="2000" dirty="0" smtClean="0"/>
              <a:t>    (kontrola V.O. – nadlimitná a podlimitná metóda)</a:t>
            </a:r>
            <a:endParaRPr lang="sk-SK" sz="2000" dirty="0"/>
          </a:p>
          <a:p>
            <a:pPr marL="914400" lvl="2" indent="0">
              <a:buNone/>
            </a:pPr>
            <a:endParaRPr lang="sk-SK" sz="400" b="1" dirty="0" smtClean="0"/>
          </a:p>
          <a:p>
            <a:pPr marL="914400" lvl="2" indent="0">
              <a:buNone/>
            </a:pPr>
            <a:r>
              <a:rPr lang="sk-SK" b="1" dirty="0" smtClean="0"/>
              <a:t>Račianska 153/A</a:t>
            </a:r>
          </a:p>
          <a:p>
            <a:pPr marL="914400" lvl="2" indent="0">
              <a:buNone/>
            </a:pPr>
            <a:r>
              <a:rPr lang="sk-SK" b="1" dirty="0" smtClean="0"/>
              <a:t>P.O.BOX 1 </a:t>
            </a:r>
          </a:p>
          <a:p>
            <a:pPr marL="914400" lvl="2" indent="0">
              <a:buNone/>
            </a:pPr>
            <a:r>
              <a:rPr lang="sk-SK" b="1" dirty="0" smtClean="0"/>
              <a:t>830 03  Bratislava</a:t>
            </a:r>
            <a:endParaRPr lang="en-US" b="1" dirty="0"/>
          </a:p>
          <a:p>
            <a:pPr lvl="1">
              <a:buFont typeface="Arial" pitchFamily="34" charset="0"/>
              <a:buChar char="•"/>
            </a:pPr>
            <a:endParaRPr lang="sk-SK" dirty="0"/>
          </a:p>
          <a:p>
            <a:pPr lvl="1">
              <a:buFont typeface="Arial" pitchFamily="34" charset="0"/>
              <a:buChar char="•"/>
            </a:pPr>
            <a:endParaRPr lang="sk-SK" b="1" dirty="0" smtClean="0"/>
          </a:p>
          <a:p>
            <a:endParaRPr lang="sk-SK" sz="900" b="1" dirty="0" smtClean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690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371600" y="627623"/>
            <a:ext cx="8229600" cy="106680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Infraštruktúra, stavby (</a:t>
            </a:r>
            <a:r>
              <a:rPr lang="en-GB" sz="2400" b="1" dirty="0" smtClean="0">
                <a:solidFill>
                  <a:srgbClr val="C00000"/>
                </a:solidFill>
              </a:rPr>
              <a:t>In</a:t>
            </a:r>
            <a:r>
              <a:rPr lang="sk-SK" sz="2400" b="1" dirty="0" err="1" smtClean="0">
                <a:solidFill>
                  <a:srgbClr val="C00000"/>
                </a:solidFill>
              </a:rPr>
              <a:t>vestment</a:t>
            </a:r>
            <a:r>
              <a:rPr lang="sk-SK" sz="2400" b="1" dirty="0" smtClean="0">
                <a:solidFill>
                  <a:srgbClr val="C00000"/>
                </a:solidFill>
              </a:rPr>
              <a:t> / </a:t>
            </a:r>
            <a:r>
              <a:rPr lang="en-GB" sz="2400" b="1" dirty="0" smtClean="0">
                <a:solidFill>
                  <a:srgbClr val="C00000"/>
                </a:solidFill>
              </a:rPr>
              <a:t>works</a:t>
            </a:r>
            <a:r>
              <a:rPr lang="sk-SK" sz="2400" b="1" dirty="0" smtClean="0">
                <a:solidFill>
                  <a:srgbClr val="C00000"/>
                </a:solidFill>
              </a:rPr>
              <a:t>)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3276600" cy="3276600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513289" y="1277428"/>
            <a:ext cx="8648456" cy="5867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k-SK" dirty="0"/>
              <a:t>Potrebná dokumentácia na dokladovanie: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 smtClean="0"/>
              <a:t>verejné obstarávanie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z</a:t>
            </a:r>
            <a:r>
              <a:rPr lang="sk-SK" dirty="0" smtClean="0"/>
              <a:t>mluva o dielo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v</a:t>
            </a:r>
            <a:r>
              <a:rPr lang="sk-SK" dirty="0" smtClean="0"/>
              <a:t>ýkaz výmer zo zmluvy o dielo v elektronickej podobe</a:t>
            </a:r>
            <a:r>
              <a:rPr lang="sk-SK" dirty="0"/>
              <a:t> </a:t>
            </a:r>
            <a:r>
              <a:rPr lang="sk-SK" dirty="0" smtClean="0"/>
              <a:t>(Excel)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p</a:t>
            </a:r>
            <a:r>
              <a:rPr lang="sk-SK" dirty="0" smtClean="0"/>
              <a:t>reberacie protokoly (o odovzdaní a prevzatí staveniska)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f</a:t>
            </a:r>
            <a:r>
              <a:rPr lang="sk-SK" dirty="0" smtClean="0"/>
              <a:t>aktúra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v</a:t>
            </a:r>
            <a:r>
              <a:rPr lang="sk-SK" dirty="0" smtClean="0"/>
              <a:t>ýpis z bankového účtu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s</a:t>
            </a:r>
            <a:r>
              <a:rPr lang="sk-SK" dirty="0" smtClean="0"/>
              <a:t>úpisy vykonaných prác (aj v Exceli)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k</a:t>
            </a:r>
            <a:r>
              <a:rPr lang="sk-SK" dirty="0" smtClean="0"/>
              <a:t>rycie listy čerpania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z</a:t>
            </a:r>
            <a:r>
              <a:rPr lang="sk-SK" dirty="0" smtClean="0"/>
              <a:t>isťovacie protokoly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s</a:t>
            </a:r>
            <a:r>
              <a:rPr lang="sk-SK" dirty="0" smtClean="0"/>
              <a:t>tavebný denník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p</a:t>
            </a:r>
            <a:r>
              <a:rPr lang="sk-SK" dirty="0" smtClean="0"/>
              <a:t>odrobná fotodokumentácia (pred realizáciou, počas realizácie až po ukončenie stavebných prác)</a:t>
            </a:r>
          </a:p>
          <a:p>
            <a:pPr algn="just">
              <a:spcBef>
                <a:spcPts val="600"/>
              </a:spcBef>
              <a:buFontTx/>
              <a:buChar char="-"/>
            </a:pPr>
            <a:r>
              <a:rPr lang="sk-SK" dirty="0"/>
              <a:t>k</a:t>
            </a:r>
            <a:r>
              <a:rPr lang="sk-SK" dirty="0" smtClean="0"/>
              <a:t>olaudačné rozhodnutie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sk-SK" dirty="0" smtClean="0"/>
              <a:t>-  informačné/pamätné tabule s prvkami publicity (v prípade líniových stavieb na oboch koncoch úseku)</a:t>
            </a:r>
          </a:p>
          <a:p>
            <a:pPr algn="just">
              <a:buFontTx/>
              <a:buChar char="-"/>
            </a:pPr>
            <a:endParaRPr lang="sk-SK" dirty="0" smtClean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3708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371600" y="685800"/>
            <a:ext cx="7315200" cy="144780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Účtovníctvo projektu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" name="Zástupný symbol obsahu 6"/>
          <p:cNvSpPr>
            <a:spLocks noGrp="1"/>
          </p:cNvSpPr>
          <p:nvPr>
            <p:ph sz="half" idx="1"/>
          </p:nvPr>
        </p:nvSpPr>
        <p:spPr>
          <a:xfrm>
            <a:off x="496887" y="1219200"/>
            <a:ext cx="8647113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Povinnosť </a:t>
            </a:r>
            <a:r>
              <a:rPr lang="sk-SK" dirty="0"/>
              <a:t>vedenia </a:t>
            </a:r>
            <a:r>
              <a:rPr lang="sk-SK" b="1" dirty="0"/>
              <a:t>osobitnej účtovnej evidencie </a:t>
            </a:r>
            <a:r>
              <a:rPr lang="sk-SK" dirty="0"/>
              <a:t>alebo používania </a:t>
            </a:r>
            <a:r>
              <a:rPr lang="sk-SK" b="1" dirty="0"/>
              <a:t>osobitnej analytickej evidencie </a:t>
            </a:r>
            <a:r>
              <a:rPr lang="sk-SK" dirty="0"/>
              <a:t>vzniká od momentu </a:t>
            </a:r>
            <a:r>
              <a:rPr lang="sk-SK" b="1" dirty="0">
                <a:solidFill>
                  <a:srgbClr val="FF0000"/>
                </a:solidFill>
              </a:rPr>
              <a:t>uzatvorenia zmluvy o poskytnutí finančného príspevku</a:t>
            </a:r>
            <a:r>
              <a:rPr lang="sk-SK" b="1" dirty="0" smtClean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endParaRPr lang="sk-SK" dirty="0" smtClean="0"/>
          </a:p>
          <a:p>
            <a:pPr marL="0" indent="0" algn="just">
              <a:buNone/>
            </a:pPr>
            <a:r>
              <a:rPr lang="sk-SK" dirty="0"/>
              <a:t>Ak bude zmluva o poskytnutí finančného príspevku uzatvorená po vynaložení časti oprávnených výdavkov v rámci projektu, musia partneri projektu (ak to účtovný systém dovoľuje) previesť vyššie uvedené výdavky na príslušné osobitné analytické a podsúvahové účty tak, aby bola splnená podmienka vedenia osobitnej účtovnej evidencie. V opačnom prípade musia partneri projektu označiť účtovné dokumenty príslušným kódom a vyhotoviť prehľad všetkých účtovných dokumentov potvrdzujúcich výdavky vynaložené v rámci projektu pred uzatvorením zmluvy o poskytnutí finančného príspevku. </a:t>
            </a:r>
            <a:endParaRPr lang="sk-SK" dirty="0" smtClean="0"/>
          </a:p>
          <a:p>
            <a:pPr marL="0" indent="0" algn="just">
              <a:buNone/>
            </a:pPr>
            <a:endParaRPr lang="sk-SK" dirty="0" smtClean="0"/>
          </a:p>
          <a:p>
            <a:pPr marL="0" indent="0" algn="just">
              <a:buNone/>
            </a:pPr>
            <a:r>
              <a:rPr lang="sk-SK" dirty="0" smtClean="0"/>
              <a:t>Povinnosť </a:t>
            </a:r>
            <a:r>
              <a:rPr lang="sk-SK" dirty="0"/>
              <a:t>viesť osobitnú účtovnú evidenciu projektu </a:t>
            </a:r>
            <a:r>
              <a:rPr lang="sk-SK" u="sng" dirty="0"/>
              <a:t>sa netýka výdavkov účtovaných zjednodušeným </a:t>
            </a:r>
            <a:r>
              <a:rPr lang="sk-SK" u="sng" dirty="0" smtClean="0"/>
              <a:t>spôsobom (paušál). </a:t>
            </a:r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83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371600" y="627623"/>
            <a:ext cx="8229600" cy="114300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Informácia</a:t>
            </a:r>
            <a:r>
              <a:rPr lang="sk-SK" sz="2800" dirty="0">
                <a:solidFill>
                  <a:srgbClr val="C00000"/>
                </a:solidFill>
              </a:rPr>
              <a:t> </a:t>
            </a:r>
            <a:r>
              <a:rPr lang="sk-SK" sz="2400" b="1" dirty="0">
                <a:solidFill>
                  <a:srgbClr val="C00000"/>
                </a:solidFill>
              </a:rPr>
              <a:t>a propagácia projektu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7" name="Zástupný symbol obsahu 6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8455025" cy="5486400"/>
          </a:xfrm>
        </p:spPr>
        <p:txBody>
          <a:bodyPr>
            <a:noAutofit/>
          </a:bodyPr>
          <a:lstStyle/>
          <a:p>
            <a:pPr algn="just"/>
            <a:r>
              <a:rPr lang="sk-SK" sz="1800" dirty="0"/>
              <a:t>o</a:t>
            </a:r>
            <a:r>
              <a:rPr lang="en-GB" sz="1800" dirty="0"/>
              <a:t>d </a:t>
            </a:r>
            <a:r>
              <a:rPr lang="sk-SK" sz="1800" dirty="0" smtClean="0"/>
              <a:t>momentu</a:t>
            </a:r>
            <a:r>
              <a:rPr lang="en-GB" sz="1800" dirty="0" smtClean="0"/>
              <a:t> </a:t>
            </a:r>
            <a:r>
              <a:rPr lang="sk-SK" sz="1800" dirty="0" smtClean="0"/>
              <a:t>začatia implementácie projektu</a:t>
            </a:r>
            <a:r>
              <a:rPr lang="en-GB" sz="1800" dirty="0" smtClean="0"/>
              <a:t> </a:t>
            </a:r>
            <a:r>
              <a:rPr lang="sk-SK" sz="1800" dirty="0" smtClean="0"/>
              <a:t>sú</a:t>
            </a:r>
            <a:r>
              <a:rPr lang="en-GB" sz="1800" dirty="0" smtClean="0"/>
              <a:t> </a:t>
            </a:r>
            <a:r>
              <a:rPr lang="sk-SK" sz="1800" dirty="0" smtClean="0"/>
              <a:t>partneri</a:t>
            </a:r>
            <a:r>
              <a:rPr lang="en-GB" sz="1800" dirty="0" smtClean="0"/>
              <a:t> </a:t>
            </a:r>
            <a:r>
              <a:rPr lang="sk-SK" sz="1800" dirty="0" smtClean="0"/>
              <a:t>projektu</a:t>
            </a:r>
            <a:r>
              <a:rPr lang="en-GB" sz="1800" dirty="0" smtClean="0"/>
              <a:t> </a:t>
            </a:r>
            <a:r>
              <a:rPr lang="sk-SK" sz="1800" dirty="0" smtClean="0"/>
              <a:t>povinní</a:t>
            </a:r>
            <a:r>
              <a:rPr lang="en-GB" sz="1800" dirty="0" smtClean="0"/>
              <a:t> </a:t>
            </a:r>
            <a:r>
              <a:rPr lang="sk-SK" sz="1800" dirty="0" smtClean="0"/>
              <a:t>informovať verejnosť</a:t>
            </a:r>
            <a:r>
              <a:rPr lang="en-GB" sz="1800" dirty="0" smtClean="0"/>
              <a:t> </a:t>
            </a:r>
            <a:r>
              <a:rPr lang="en-GB" sz="1800" dirty="0"/>
              <a:t>o tom, </a:t>
            </a:r>
            <a:r>
              <a:rPr lang="sk-SK" sz="1800" dirty="0" smtClean="0"/>
              <a:t>že</a:t>
            </a:r>
            <a:r>
              <a:rPr lang="en-GB" sz="1800" dirty="0" smtClean="0"/>
              <a:t> </a:t>
            </a:r>
            <a:r>
              <a:rPr lang="sk-SK" sz="1800" dirty="0" smtClean="0"/>
              <a:t>nimi</a:t>
            </a:r>
            <a:r>
              <a:rPr lang="en-GB" sz="1800" dirty="0" smtClean="0"/>
              <a:t> </a:t>
            </a:r>
            <a:r>
              <a:rPr lang="sk-SK" sz="1800" dirty="0" smtClean="0"/>
              <a:t>realizovaný</a:t>
            </a:r>
            <a:r>
              <a:rPr lang="en-GB" sz="1800" dirty="0" smtClean="0"/>
              <a:t> </a:t>
            </a:r>
            <a:r>
              <a:rPr lang="sk-SK" sz="1800" dirty="0" smtClean="0"/>
              <a:t>projekt</a:t>
            </a:r>
            <a:r>
              <a:rPr lang="en-GB" sz="1800" dirty="0" smtClean="0"/>
              <a:t> </a:t>
            </a:r>
            <a:r>
              <a:rPr lang="sk-SK" sz="1800" dirty="0" smtClean="0"/>
              <a:t>získal</a:t>
            </a:r>
            <a:r>
              <a:rPr lang="en-GB" sz="1800" dirty="0" smtClean="0"/>
              <a:t> </a:t>
            </a:r>
            <a:r>
              <a:rPr lang="sk-SK" sz="1800" dirty="0" smtClean="0"/>
              <a:t>finančný</a:t>
            </a:r>
            <a:r>
              <a:rPr lang="en-GB" sz="1800" dirty="0" smtClean="0"/>
              <a:t> </a:t>
            </a:r>
            <a:r>
              <a:rPr lang="sk-SK" sz="1800" dirty="0" smtClean="0"/>
              <a:t>príspevok</a:t>
            </a:r>
            <a:r>
              <a:rPr lang="en-GB" sz="1800" dirty="0" smtClean="0"/>
              <a:t> </a:t>
            </a:r>
            <a:r>
              <a:rPr lang="en-GB" sz="1800" dirty="0"/>
              <a:t>z </a:t>
            </a:r>
            <a:r>
              <a:rPr lang="sk-SK" sz="1800" dirty="0" smtClean="0"/>
              <a:t>Európskej</a:t>
            </a:r>
            <a:r>
              <a:rPr lang="en-GB" sz="1800" dirty="0" smtClean="0"/>
              <a:t> </a:t>
            </a:r>
            <a:r>
              <a:rPr lang="sk-SK" sz="1800" dirty="0" smtClean="0"/>
              <a:t>únie</a:t>
            </a:r>
          </a:p>
          <a:p>
            <a:pPr algn="just"/>
            <a:endParaRPr lang="sk-SK" sz="1800" dirty="0"/>
          </a:p>
          <a:p>
            <a:pPr algn="just"/>
            <a:r>
              <a:rPr lang="sk-SK" sz="1800" dirty="0" smtClean="0"/>
              <a:t>podrobné</a:t>
            </a:r>
            <a:r>
              <a:rPr lang="en-GB" sz="1800" dirty="0" smtClean="0"/>
              <a:t> </a:t>
            </a:r>
            <a:r>
              <a:rPr lang="sk-SK" sz="1800" dirty="0" smtClean="0"/>
              <a:t>problémy</a:t>
            </a:r>
            <a:r>
              <a:rPr lang="en-GB" sz="1800" dirty="0" smtClean="0"/>
              <a:t> </a:t>
            </a:r>
            <a:r>
              <a:rPr lang="en-GB" sz="1800" dirty="0"/>
              <a:t>a </a:t>
            </a:r>
            <a:r>
              <a:rPr lang="sk-SK" sz="1800" dirty="0" smtClean="0"/>
              <a:t>požiadavky</a:t>
            </a:r>
            <a:r>
              <a:rPr lang="en-GB" sz="1800" dirty="0" smtClean="0"/>
              <a:t> </a:t>
            </a:r>
            <a:r>
              <a:rPr lang="sk-SK" sz="1800" dirty="0" smtClean="0"/>
              <a:t>súvisiace</a:t>
            </a:r>
            <a:r>
              <a:rPr lang="en-GB" sz="1800" dirty="0" smtClean="0"/>
              <a:t> </a:t>
            </a:r>
            <a:r>
              <a:rPr lang="en-GB" sz="1800" dirty="0"/>
              <a:t>s </a:t>
            </a:r>
            <a:r>
              <a:rPr lang="sk-SK" sz="1800" dirty="0" smtClean="0"/>
              <a:t>propagáciou</a:t>
            </a:r>
            <a:r>
              <a:rPr lang="en-GB" sz="1800" dirty="0" smtClean="0"/>
              <a:t> </a:t>
            </a:r>
            <a:r>
              <a:rPr lang="sk-SK" sz="1800" dirty="0" smtClean="0"/>
              <a:t>projektov</a:t>
            </a:r>
            <a:r>
              <a:rPr lang="en-GB" sz="1800" dirty="0" smtClean="0"/>
              <a:t> </a:t>
            </a:r>
            <a:r>
              <a:rPr lang="sk-SK" sz="1800" dirty="0" smtClean="0"/>
              <a:t>financovaných</a:t>
            </a:r>
            <a:r>
              <a:rPr lang="en-GB" sz="1800" dirty="0" smtClean="0"/>
              <a:t> </a:t>
            </a:r>
            <a:r>
              <a:rPr lang="en-GB" sz="1800" dirty="0"/>
              <a:t>v </a:t>
            </a:r>
            <a:r>
              <a:rPr lang="sk-SK" sz="1800" dirty="0" smtClean="0"/>
              <a:t>rámci</a:t>
            </a:r>
            <a:r>
              <a:rPr lang="en-GB" sz="1800" dirty="0" smtClean="0"/>
              <a:t> </a:t>
            </a:r>
            <a:r>
              <a:rPr lang="sk-SK" sz="1800" dirty="0" smtClean="0"/>
              <a:t>programu </a:t>
            </a:r>
            <a:r>
              <a:rPr lang="en-GB" sz="1800" dirty="0"/>
              <a:t>a </a:t>
            </a:r>
            <a:r>
              <a:rPr lang="sk-SK" sz="1800" dirty="0" smtClean="0"/>
              <a:t>pokyny, prvky publicity</a:t>
            </a:r>
            <a:r>
              <a:rPr lang="en-GB" sz="1800" dirty="0" smtClean="0"/>
              <a:t> a</a:t>
            </a:r>
            <a:r>
              <a:rPr lang="sk-SK" sz="1800" dirty="0" smtClean="0"/>
              <a:t>j</a:t>
            </a:r>
            <a:r>
              <a:rPr lang="en-GB" sz="1800" dirty="0" smtClean="0"/>
              <a:t> </a:t>
            </a:r>
            <a:r>
              <a:rPr lang="sk-SK" sz="1800" dirty="0" smtClean="0"/>
              <a:t>príklady</a:t>
            </a:r>
            <a:r>
              <a:rPr lang="en-GB" sz="1800" dirty="0" smtClean="0"/>
              <a:t> </a:t>
            </a:r>
            <a:r>
              <a:rPr lang="sk-SK" sz="1800" dirty="0" smtClean="0"/>
              <a:t>dobrých</a:t>
            </a:r>
            <a:r>
              <a:rPr lang="en-GB" sz="1800" dirty="0" smtClean="0"/>
              <a:t> </a:t>
            </a:r>
            <a:r>
              <a:rPr lang="en-GB" sz="1800" dirty="0"/>
              <a:t>a </a:t>
            </a:r>
            <a:r>
              <a:rPr lang="sk-SK" sz="1800" dirty="0" smtClean="0"/>
              <a:t>zlých</a:t>
            </a:r>
            <a:r>
              <a:rPr lang="en-GB" sz="1800" dirty="0" smtClean="0"/>
              <a:t> </a:t>
            </a:r>
            <a:r>
              <a:rPr lang="sk-SK" sz="1800" dirty="0" smtClean="0"/>
              <a:t>praktík</a:t>
            </a:r>
            <a:r>
              <a:rPr lang="en-GB" sz="1800" dirty="0" smtClean="0"/>
              <a:t> </a:t>
            </a:r>
            <a:r>
              <a:rPr lang="en-GB" sz="1800" dirty="0"/>
              <a:t>v </a:t>
            </a:r>
            <a:r>
              <a:rPr lang="sk-SK" sz="1800" dirty="0" smtClean="0"/>
              <a:t>tejto</a:t>
            </a:r>
            <a:r>
              <a:rPr lang="en-GB" sz="1800" dirty="0" smtClean="0"/>
              <a:t> </a:t>
            </a:r>
            <a:r>
              <a:rPr lang="sk-SK" sz="1800" dirty="0" smtClean="0"/>
              <a:t>oblasti</a:t>
            </a:r>
            <a:r>
              <a:rPr lang="en-GB" sz="1800" dirty="0" smtClean="0"/>
              <a:t> </a:t>
            </a:r>
            <a:r>
              <a:rPr lang="sk-SK" sz="1800" dirty="0" smtClean="0"/>
              <a:t>počas</a:t>
            </a:r>
            <a:r>
              <a:rPr lang="en-GB" sz="1800" dirty="0" smtClean="0"/>
              <a:t> </a:t>
            </a:r>
            <a:r>
              <a:rPr lang="sk-SK" sz="1800" dirty="0" smtClean="0"/>
              <a:t>jednotlivých</a:t>
            </a:r>
            <a:r>
              <a:rPr lang="en-GB" sz="1800" dirty="0" smtClean="0"/>
              <a:t> </a:t>
            </a:r>
            <a:r>
              <a:rPr lang="sk-SK" sz="1800" dirty="0" smtClean="0"/>
              <a:t>etáp</a:t>
            </a:r>
            <a:r>
              <a:rPr lang="en-GB" sz="1800" dirty="0" smtClean="0"/>
              <a:t> </a:t>
            </a:r>
            <a:r>
              <a:rPr lang="sk-SK" sz="1800" dirty="0" smtClean="0"/>
              <a:t>realizácie</a:t>
            </a:r>
            <a:r>
              <a:rPr lang="en-GB" sz="1800" dirty="0" smtClean="0"/>
              <a:t> </a:t>
            </a:r>
            <a:r>
              <a:rPr lang="sk-SK" sz="1800" dirty="0" smtClean="0"/>
              <a:t>projektu</a:t>
            </a:r>
            <a:r>
              <a:rPr lang="en-GB" sz="1800" dirty="0" smtClean="0"/>
              <a:t> </a:t>
            </a:r>
            <a:r>
              <a:rPr lang="sk-SK" sz="1800" dirty="0" smtClean="0"/>
              <a:t>sú</a:t>
            </a:r>
            <a:r>
              <a:rPr lang="en-GB" sz="1800" dirty="0" smtClean="0"/>
              <a:t> </a:t>
            </a:r>
            <a:r>
              <a:rPr lang="sk-SK" sz="1800" dirty="0" smtClean="0"/>
              <a:t>uvedené v </a:t>
            </a:r>
            <a:r>
              <a:rPr lang="sk-SK" dirty="0" err="1"/>
              <a:t>Communication</a:t>
            </a:r>
            <a:r>
              <a:rPr lang="sk-SK" dirty="0"/>
              <a:t> and </a:t>
            </a:r>
            <a:r>
              <a:rPr lang="sk-SK" dirty="0" err="1"/>
              <a:t>Visibility</a:t>
            </a:r>
            <a:r>
              <a:rPr lang="sk-SK" dirty="0"/>
              <a:t> </a:t>
            </a:r>
            <a:r>
              <a:rPr lang="sk-SK" dirty="0" err="1" smtClean="0"/>
              <a:t>Manual</a:t>
            </a:r>
            <a:r>
              <a:rPr lang="sk-SK" dirty="0" smtClean="0"/>
              <a:t>, dostupný </a:t>
            </a:r>
            <a:r>
              <a:rPr lang="sk-SK" dirty="0"/>
              <a:t>na webe: </a:t>
            </a:r>
            <a:r>
              <a:rPr lang="sk-SK" dirty="0">
                <a:hlinkClick r:id="rId3"/>
              </a:rPr>
              <a:t>https://</a:t>
            </a:r>
            <a:r>
              <a:rPr lang="sk-SK" dirty="0" smtClean="0">
                <a:hlinkClick r:id="rId3"/>
              </a:rPr>
              <a:t>huskroua-cbc.eu/documents/visibility-documents</a:t>
            </a:r>
            <a:r>
              <a:rPr lang="sk-SK" dirty="0" smtClean="0"/>
              <a:t> </a:t>
            </a:r>
            <a:endParaRPr lang="sk-SK" sz="1800" dirty="0" smtClean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19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371600" y="705457"/>
            <a:ext cx="8229600" cy="114300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Zásady uchovávania dokumentov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3276600" cy="3276600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990600" y="1981200"/>
            <a:ext cx="7769226" cy="5181600"/>
          </a:xfrm>
        </p:spPr>
        <p:txBody>
          <a:bodyPr>
            <a:normAutofit/>
          </a:bodyPr>
          <a:lstStyle/>
          <a:p>
            <a:pPr algn="just"/>
            <a:r>
              <a:rPr lang="sk-SK" dirty="0" smtClean="0"/>
              <a:t>Prijímateľ </a:t>
            </a:r>
            <a:r>
              <a:rPr lang="sk-SK" dirty="0"/>
              <a:t>je povinný uchovávať všetky dokumenty týkajúce sa realizovaného projektu počas obdobia </a:t>
            </a:r>
            <a:r>
              <a:rPr lang="sk-SK" dirty="0" smtClean="0"/>
              <a:t>ustanoveného v </a:t>
            </a:r>
            <a:r>
              <a:rPr lang="sk-SK" dirty="0"/>
              <a:t>zmluve o poskytnutí finančného </a:t>
            </a:r>
            <a:r>
              <a:rPr lang="sk-SK" dirty="0" smtClean="0"/>
              <a:t>príspevku, teda počas obdobia </a:t>
            </a:r>
            <a:r>
              <a:rPr lang="sk-SK" b="1" dirty="0" smtClean="0"/>
              <a:t>5 rokov </a:t>
            </a:r>
            <a:r>
              <a:rPr lang="sk-SK" dirty="0" smtClean="0"/>
              <a:t>od dátumu poslednej refundácie záverečnej žiadosti  o platbu.</a:t>
            </a:r>
          </a:p>
          <a:p>
            <a:pPr marL="0" indent="0" algn="just">
              <a:buNone/>
            </a:pPr>
            <a:r>
              <a:rPr lang="sk-SK" dirty="0" smtClean="0"/>
              <a:t> </a:t>
            </a:r>
          </a:p>
          <a:p>
            <a:pPr algn="just"/>
            <a:r>
              <a:rPr lang="sk-SK" dirty="0" smtClean="0"/>
              <a:t>Uchovávaniu </a:t>
            </a:r>
            <a:r>
              <a:rPr lang="sk-SK" dirty="0"/>
              <a:t>podliehajú originály dokumentov a ich overené </a:t>
            </a:r>
            <a:r>
              <a:rPr lang="sk-SK" dirty="0" smtClean="0"/>
              <a:t>kópie a tiež </a:t>
            </a:r>
            <a:r>
              <a:rPr lang="sk-SK" dirty="0"/>
              <a:t>elektronické verzie dokumentov uložené na všeobecne uznávaných nosičoch </a:t>
            </a:r>
            <a:r>
              <a:rPr lang="sk-SK" dirty="0" smtClean="0"/>
              <a:t>údajov a informácií. </a:t>
            </a:r>
          </a:p>
          <a:p>
            <a:pPr marL="0" indent="0" algn="just">
              <a:buNone/>
            </a:pPr>
            <a:endParaRPr lang="sk-SK" dirty="0" smtClean="0"/>
          </a:p>
          <a:p>
            <a:pPr algn="just"/>
            <a:r>
              <a:rPr lang="sk-SK" dirty="0" smtClean="0"/>
              <a:t>Každý </a:t>
            </a:r>
            <a:r>
              <a:rPr lang="sk-SK" dirty="0"/>
              <a:t>projekt môže byť predmetom kontroly alebo auditu v čase jeho realizácie a tiež po ukončení jeho </a:t>
            </a:r>
            <a:r>
              <a:rPr lang="sk-SK" dirty="0" smtClean="0"/>
              <a:t>realizácie zo strany RO, STS al. NO najmä </a:t>
            </a:r>
            <a:r>
              <a:rPr lang="sk-SK" dirty="0"/>
              <a:t>v kontexte zachovania udržateľnosti výstupov projektu. Vzhľadom na to projektová dokumentácia musí </a:t>
            </a:r>
            <a:r>
              <a:rPr lang="sk-SK" dirty="0" smtClean="0"/>
              <a:t>byť náležite </a:t>
            </a:r>
            <a:r>
              <a:rPr lang="sk-SK" dirty="0"/>
              <a:t>uchovávaná.</a:t>
            </a:r>
            <a:endParaRPr lang="en-US" dirty="0"/>
          </a:p>
          <a:p>
            <a:endParaRPr lang="sk-SK" dirty="0" smtClean="0"/>
          </a:p>
          <a:p>
            <a:endParaRPr lang="sk-SK" b="1" dirty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571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371600" y="727869"/>
            <a:ext cx="7315200" cy="114300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Refundácia výdavkov </a:t>
            </a:r>
            <a:r>
              <a:rPr lang="sk-SK" sz="2400" b="1" dirty="0" smtClean="0">
                <a:solidFill>
                  <a:srgbClr val="C00000"/>
                </a:solidFill>
              </a:rPr>
              <a:t>ERDF + Štátny rozpočet</a:t>
            </a:r>
            <a:endParaRPr lang="sk-SK" sz="2400" dirty="0">
              <a:solidFill>
                <a:srgbClr val="C00000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3276600" cy="3276600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612774" y="1676400"/>
            <a:ext cx="8378826" cy="3962400"/>
          </a:xfrm>
        </p:spPr>
        <p:txBody>
          <a:bodyPr>
            <a:normAutofit/>
          </a:bodyPr>
          <a:lstStyle/>
          <a:p>
            <a:pPr algn="just"/>
            <a:endParaRPr lang="sk-SK" dirty="0"/>
          </a:p>
          <a:p>
            <a:pPr algn="just"/>
            <a:r>
              <a:rPr lang="sk-SK" dirty="0" smtClean="0"/>
              <a:t>Po odsúhlasení žiadosti o platbu riadiacim orgánom a po certifikácii výdavkov sa prevedie platba zo zdrojov ERDF na </a:t>
            </a:r>
            <a:r>
              <a:rPr lang="sk-SK" dirty="0"/>
              <a:t>bankový účet vedúceho </a:t>
            </a:r>
            <a:r>
              <a:rPr lang="sk-SK" dirty="0" smtClean="0"/>
              <a:t>partnera (VP). Po úhrade prostriedkov ERDF je </a:t>
            </a:r>
            <a:r>
              <a:rPr lang="sk-SK" dirty="0"/>
              <a:t>poskytované </a:t>
            </a:r>
            <a:r>
              <a:rPr lang="sk-SK" dirty="0" smtClean="0"/>
              <a:t>národné spolufinancovanie, </a:t>
            </a:r>
            <a:r>
              <a:rPr lang="sk-SK" dirty="0"/>
              <a:t>v prípade partnerov zo </a:t>
            </a:r>
            <a:r>
              <a:rPr lang="sk-SK" dirty="0" smtClean="0"/>
              <a:t>Slovenska zo </a:t>
            </a:r>
            <a:r>
              <a:rPr lang="sk-SK" dirty="0"/>
              <a:t>štátneho rozpočtu SR prostredníctvom </a:t>
            </a:r>
            <a:r>
              <a:rPr lang="sk-SK" dirty="0" smtClean="0"/>
              <a:t>NO, </a:t>
            </a:r>
            <a:r>
              <a:rPr lang="sk-SK" dirty="0"/>
              <a:t>a to na bankový účet </a:t>
            </a:r>
            <a:r>
              <a:rPr lang="sk-SK" dirty="0" smtClean="0"/>
              <a:t>vedúceho partnera zo Slovenska </a:t>
            </a:r>
            <a:r>
              <a:rPr lang="sk-SK" dirty="0"/>
              <a:t>alebo hlavného cezhraničného </a:t>
            </a:r>
            <a:r>
              <a:rPr lang="sk-SK" dirty="0" smtClean="0"/>
              <a:t>partnera. Prevod </a:t>
            </a:r>
            <a:r>
              <a:rPr lang="sk-SK" dirty="0"/>
              <a:t>schválenej </a:t>
            </a:r>
            <a:r>
              <a:rPr lang="sk-SK" dirty="0" smtClean="0"/>
              <a:t>výšky prostriedkov spolufinancovania </a:t>
            </a:r>
            <a:r>
              <a:rPr lang="sk-SK" dirty="0"/>
              <a:t>zo štátneho rozpočtu </a:t>
            </a:r>
            <a:r>
              <a:rPr lang="sk-SK" dirty="0" smtClean="0"/>
              <a:t>Slovenska </a:t>
            </a:r>
            <a:r>
              <a:rPr lang="sk-SK" dirty="0"/>
              <a:t>slovenskému VP, resp. HCP </a:t>
            </a:r>
            <a:r>
              <a:rPr lang="sk-SK" dirty="0" smtClean="0"/>
              <a:t>prebieha prostredníctvom </a:t>
            </a:r>
            <a:r>
              <a:rPr lang="sk-SK" dirty="0"/>
              <a:t>platobnej jednotky v nadväznosti na písomnú informáciu z </a:t>
            </a:r>
            <a:r>
              <a:rPr lang="sk-SK" dirty="0" smtClean="0"/>
              <a:t>Riadiaceho </a:t>
            </a:r>
            <a:r>
              <a:rPr lang="pl-PL" dirty="0" smtClean="0"/>
              <a:t>orgánu o odsúhlasených žiadostí o platbu a </a:t>
            </a:r>
            <a:r>
              <a:rPr lang="pl-PL" dirty="0"/>
              <a:t>zrealizovaných platbách z </a:t>
            </a:r>
            <a:r>
              <a:rPr lang="pl-PL" dirty="0" smtClean="0"/>
              <a:t>ERDF.</a:t>
            </a:r>
            <a:endParaRPr lang="sk-SK" b="1" dirty="0"/>
          </a:p>
          <a:p>
            <a:endParaRPr lang="sk-SK" b="1" dirty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86477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2700" b="1" dirty="0">
                <a:solidFill>
                  <a:srgbClr val="FF0000"/>
                </a:solidFill>
                <a:latin typeface="Century Gothic (Nadpisy)"/>
              </a:rPr>
              <a:t>Úroveň spolufinancovania zo štátneho rozpočtu SR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242886"/>
              </p:ext>
            </p:extLst>
          </p:nvPr>
        </p:nvGraphicFramePr>
        <p:xfrm>
          <a:off x="1943100" y="2209800"/>
          <a:ext cx="6591300" cy="23057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0700">
                  <a:extLst>
                    <a:ext uri="{9D8B030D-6E8A-4147-A177-3AD203B41FA5}">
                      <a16:colId xmlns:a16="http://schemas.microsoft.com/office/drawing/2014/main" xmlns="" val="2329626601"/>
                    </a:ext>
                  </a:extLst>
                </a:gridCol>
                <a:gridCol w="1887054">
                  <a:extLst>
                    <a:ext uri="{9D8B030D-6E8A-4147-A177-3AD203B41FA5}">
                      <a16:colId xmlns:a16="http://schemas.microsoft.com/office/drawing/2014/main" xmlns="" val="1556718080"/>
                    </a:ext>
                  </a:extLst>
                </a:gridCol>
                <a:gridCol w="1615983">
                  <a:extLst>
                    <a:ext uri="{9D8B030D-6E8A-4147-A177-3AD203B41FA5}">
                      <a16:colId xmlns:a16="http://schemas.microsoft.com/office/drawing/2014/main" xmlns="" val="1009888614"/>
                    </a:ext>
                  </a:extLst>
                </a:gridCol>
                <a:gridCol w="1297563">
                  <a:extLst>
                    <a:ext uri="{9D8B030D-6E8A-4147-A177-3AD203B41FA5}">
                      <a16:colId xmlns:a16="http://schemas.microsoft.com/office/drawing/2014/main" xmlns="" val="2714030838"/>
                    </a:ext>
                  </a:extLst>
                </a:gridCol>
              </a:tblGrid>
              <a:tr h="2324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Typ subjektu  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EÚ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ŠR SR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Vlastný vklad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extLst>
                  <a:ext uri="{0D108BD9-81ED-4DB2-BD59-A6C34878D82A}">
                    <a16:rowId xmlns:a16="http://schemas.microsoft.com/office/drawing/2014/main" xmlns="" val="1414906273"/>
                  </a:ext>
                </a:extLst>
              </a:tr>
              <a:tr h="232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Organizácie štátnej správy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90 %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10 %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-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extLst>
                  <a:ext uri="{0D108BD9-81ED-4DB2-BD59-A6C34878D82A}">
                    <a16:rowId xmlns:a16="http://schemas.microsoft.com/office/drawing/2014/main" xmlns="" val="311670178"/>
                  </a:ext>
                </a:extLst>
              </a:tr>
              <a:tr h="2368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Ostatné subjekty verejnej správy  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90 %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5 %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5 %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extLst>
                  <a:ext uri="{0D108BD9-81ED-4DB2-BD59-A6C34878D82A}">
                    <a16:rowId xmlns:a16="http://schemas.microsoft.com/office/drawing/2014/main" xmlns="" val="3068088497"/>
                  </a:ext>
                </a:extLst>
              </a:tr>
              <a:tr h="5890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Obec/VÚC a rozpočtové organizácie a príspevkové organizácie zriadené obcou/VÚC     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90 %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5 %</a:t>
                      </a:r>
                      <a:endParaRPr lang="sk-SK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5 %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extLst>
                  <a:ext uri="{0D108BD9-81ED-4DB2-BD59-A6C34878D82A}">
                    <a16:rowId xmlns:a16="http://schemas.microsoft.com/office/drawing/2014/main" xmlns="" val="1407129565"/>
                  </a:ext>
                </a:extLst>
              </a:tr>
              <a:tr h="232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Mimovládne/neziskové organizácie      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90 % 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>
                          <a:effectLst/>
                        </a:rPr>
                        <a:t>5 %</a:t>
                      </a:r>
                      <a:endParaRPr lang="sk-SK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dirty="0">
                          <a:effectLst/>
                        </a:rPr>
                        <a:t>5 %</a:t>
                      </a:r>
                      <a:endParaRPr lang="sk-SK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7316" marR="57316" marT="28658" marB="28658" anchor="ctr"/>
                </a:tc>
                <a:extLst>
                  <a:ext uri="{0D108BD9-81ED-4DB2-BD59-A6C34878D82A}">
                    <a16:rowId xmlns:a16="http://schemas.microsoft.com/office/drawing/2014/main" xmlns="" val="493178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90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3276600" cy="3276600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495544" y="810285"/>
            <a:ext cx="9293224" cy="528571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k-SK" sz="2000" b="1" dirty="0" smtClean="0">
                <a:solidFill>
                  <a:srgbClr val="FF0000"/>
                </a:solidFill>
              </a:rPr>
              <a:t>      uzatváranie zmlúv o národnom spolufinancovaní</a:t>
            </a:r>
            <a:endParaRPr lang="sk-SK" sz="2000" b="1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endParaRPr lang="sk-SK" sz="2000" dirty="0" smtClean="0"/>
          </a:p>
          <a:p>
            <a:pPr marL="914400" lvl="2" indent="0">
              <a:buNone/>
            </a:pPr>
            <a:r>
              <a:rPr lang="sk-SK" sz="2000" dirty="0" smtClean="0"/>
              <a:t>                                         </a:t>
            </a:r>
            <a:endParaRPr lang="sk-SK" sz="2000" dirty="0"/>
          </a:p>
          <a:p>
            <a:pPr marL="914400" lvl="2" indent="0">
              <a:buNone/>
            </a:pPr>
            <a:r>
              <a:rPr lang="sk-SK" sz="2000" dirty="0"/>
              <a:t>Ing. </a:t>
            </a:r>
            <a:r>
              <a:rPr lang="sk-SK" sz="2000" b="1" dirty="0" smtClean="0"/>
              <a:t>Matej Štefánik</a:t>
            </a:r>
            <a:r>
              <a:rPr lang="sk-SK" sz="2000" dirty="0" smtClean="0"/>
              <a:t> </a:t>
            </a:r>
            <a:endParaRPr lang="sk-SK" sz="2000" dirty="0"/>
          </a:p>
          <a:p>
            <a:pPr marL="914400" lvl="2" indent="0">
              <a:buNone/>
            </a:pPr>
            <a:r>
              <a:rPr lang="sk-SK" sz="2000" dirty="0" err="1" smtClean="0">
                <a:hlinkClick r:id="rId3"/>
              </a:rPr>
              <a:t>matej.stefanik</a:t>
            </a:r>
            <a:r>
              <a:rPr lang="en-US" sz="2000" dirty="0" smtClean="0">
                <a:hlinkClick r:id="rId3"/>
              </a:rPr>
              <a:t>@</a:t>
            </a:r>
            <a:r>
              <a:rPr lang="sk-SK" sz="2000" dirty="0" err="1" smtClean="0">
                <a:hlinkClick r:id="rId3"/>
              </a:rPr>
              <a:t>vicepremier</a:t>
            </a:r>
            <a:r>
              <a:rPr lang="en-US" sz="2000" dirty="0" smtClean="0">
                <a:hlinkClick r:id="rId3"/>
              </a:rPr>
              <a:t>.</a:t>
            </a:r>
            <a:r>
              <a:rPr lang="en-US" sz="2000" dirty="0" err="1" smtClean="0">
                <a:hlinkClick r:id="rId3"/>
              </a:rPr>
              <a:t>gov.s</a:t>
            </a:r>
            <a:r>
              <a:rPr lang="sk-SK" sz="2000" dirty="0" smtClean="0">
                <a:hlinkClick r:id="rId3"/>
              </a:rPr>
              <a:t>k</a:t>
            </a:r>
            <a:r>
              <a:rPr lang="sk-SK" sz="2000" dirty="0" smtClean="0"/>
              <a:t> +</a:t>
            </a:r>
            <a:r>
              <a:rPr lang="sk-SK" sz="2000" dirty="0"/>
              <a:t>421 2 </a:t>
            </a:r>
            <a:r>
              <a:rPr lang="sk-SK" sz="2000" dirty="0" smtClean="0"/>
              <a:t>583 </a:t>
            </a:r>
            <a:r>
              <a:rPr lang="sk-SK" sz="2000" dirty="0"/>
              <a:t>17 </a:t>
            </a:r>
            <a:r>
              <a:rPr lang="sk-SK" sz="2000" dirty="0" smtClean="0"/>
              <a:t>176</a:t>
            </a:r>
            <a:endParaRPr lang="sk-SK" sz="2000" dirty="0"/>
          </a:p>
          <a:p>
            <a:pPr marL="914400" lvl="2" indent="0">
              <a:buNone/>
            </a:pPr>
            <a:r>
              <a:rPr lang="sk-SK" sz="2000" dirty="0" smtClean="0"/>
              <a:t>                                            </a:t>
            </a:r>
            <a:endParaRPr lang="sk-SK" sz="2000" dirty="0"/>
          </a:p>
          <a:p>
            <a:pPr marL="914400" lvl="2" indent="0">
              <a:buNone/>
            </a:pPr>
            <a:endParaRPr lang="sk-SK" sz="5200" dirty="0"/>
          </a:p>
          <a:p>
            <a:pPr marL="914400" lvl="2" indent="0">
              <a:buNone/>
            </a:pPr>
            <a:endParaRPr lang="sk-SK" sz="5200" dirty="0" smtClean="0"/>
          </a:p>
          <a:p>
            <a:pPr marL="914400" lvl="2" indent="0">
              <a:buNone/>
            </a:pPr>
            <a:endParaRPr lang="sk-SK" sz="4400" dirty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447800" y="7937"/>
            <a:ext cx="5562600" cy="793384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KONTAKTY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3276600" cy="3276600"/>
          </a:xfrm>
        </p:spPr>
        <p:txBody>
          <a:bodyPr>
            <a:normAutofit fontScale="25000" lnSpcReduction="20000"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495544" y="810285"/>
            <a:ext cx="9293224" cy="5285715"/>
          </a:xfrm>
        </p:spPr>
        <p:txBody>
          <a:bodyPr>
            <a:normAutofit fontScale="25000" lnSpcReduction="20000"/>
          </a:bodyPr>
          <a:lstStyle/>
          <a:p>
            <a:pPr marL="457200" lvl="1" indent="0">
              <a:buNone/>
            </a:pPr>
            <a:r>
              <a:rPr lang="sk-SK" sz="6400" b="1" dirty="0" smtClean="0"/>
              <a:t>      prvostupňová kontrola projektových partnerov - Bratislava (FLC-BA): </a:t>
            </a:r>
            <a:endParaRPr lang="sk-SK" sz="6400" b="1" dirty="0"/>
          </a:p>
          <a:p>
            <a:pPr marL="914400" lvl="2" indent="0">
              <a:buNone/>
            </a:pPr>
            <a:r>
              <a:rPr lang="sk-SK" sz="2000" dirty="0" smtClean="0"/>
              <a:t>                                          </a:t>
            </a:r>
            <a:endParaRPr lang="sk-SK" sz="2000" dirty="0"/>
          </a:p>
          <a:p>
            <a:pPr marL="914400" lvl="2" indent="0">
              <a:buNone/>
            </a:pPr>
            <a:r>
              <a:rPr lang="sk-SK" sz="5200" dirty="0"/>
              <a:t>Ing. </a:t>
            </a:r>
            <a:r>
              <a:rPr lang="sk-SK" sz="5200" b="1" dirty="0" smtClean="0"/>
              <a:t>Lea Malá</a:t>
            </a:r>
            <a:r>
              <a:rPr lang="sk-SK" sz="5200" dirty="0" smtClean="0"/>
              <a:t> - riaditeľka </a:t>
            </a:r>
            <a:r>
              <a:rPr lang="sk-SK" sz="5200" dirty="0"/>
              <a:t>odboru kontroly implementácie programov cezhraničnej spolupráce </a:t>
            </a:r>
          </a:p>
          <a:p>
            <a:pPr marL="914400" lvl="2" indent="0">
              <a:buNone/>
            </a:pPr>
            <a:r>
              <a:rPr lang="sk-SK" sz="5200" dirty="0" err="1" smtClean="0">
                <a:hlinkClick r:id="rId3"/>
              </a:rPr>
              <a:t>lea.mala</a:t>
            </a:r>
            <a:r>
              <a:rPr lang="en-US" sz="5200" dirty="0" smtClean="0">
                <a:hlinkClick r:id="rId3"/>
              </a:rPr>
              <a:t>@</a:t>
            </a:r>
            <a:r>
              <a:rPr lang="sk-SK" sz="5400" dirty="0" err="1" smtClean="0">
                <a:hlinkClick r:id="rId4"/>
              </a:rPr>
              <a:t>vicepremier</a:t>
            </a:r>
            <a:r>
              <a:rPr lang="en-US" sz="5200" dirty="0" smtClean="0">
                <a:hlinkClick r:id="rId3"/>
              </a:rPr>
              <a:t>.</a:t>
            </a:r>
            <a:r>
              <a:rPr lang="en-US" sz="5200" dirty="0" err="1" smtClean="0">
                <a:hlinkClick r:id="rId3"/>
              </a:rPr>
              <a:t>gov.s</a:t>
            </a:r>
            <a:r>
              <a:rPr lang="sk-SK" sz="5200" dirty="0" smtClean="0">
                <a:hlinkClick r:id="rId3"/>
              </a:rPr>
              <a:t>k</a:t>
            </a:r>
            <a:r>
              <a:rPr lang="sk-SK" sz="5200" dirty="0" smtClean="0"/>
              <a:t> +</a:t>
            </a:r>
            <a:r>
              <a:rPr lang="sk-SK" sz="5200" dirty="0"/>
              <a:t>421 2 </a:t>
            </a:r>
            <a:r>
              <a:rPr lang="sk-SK" sz="5200" dirty="0" smtClean="0"/>
              <a:t>583 </a:t>
            </a:r>
            <a:r>
              <a:rPr lang="sk-SK" sz="5200" dirty="0"/>
              <a:t>17 </a:t>
            </a:r>
            <a:r>
              <a:rPr lang="sk-SK" sz="5200" dirty="0" smtClean="0"/>
              <a:t>458</a:t>
            </a:r>
            <a:endParaRPr lang="sk-SK" sz="5200" dirty="0"/>
          </a:p>
          <a:p>
            <a:pPr marL="914400" lvl="2" indent="0">
              <a:buNone/>
            </a:pPr>
            <a:r>
              <a:rPr lang="sk-SK" sz="3200" dirty="0" smtClean="0"/>
              <a:t>                                            </a:t>
            </a:r>
            <a:endParaRPr lang="sk-SK" sz="3200" dirty="0"/>
          </a:p>
          <a:p>
            <a:pPr marL="914400" lvl="2" indent="0">
              <a:spcBef>
                <a:spcPts val="600"/>
              </a:spcBef>
              <a:buNone/>
            </a:pPr>
            <a:r>
              <a:rPr lang="sk-SK" sz="5200" dirty="0" smtClean="0"/>
              <a:t>Ing</a:t>
            </a:r>
            <a:r>
              <a:rPr lang="sk-SK" sz="5200" dirty="0"/>
              <a:t>. </a:t>
            </a:r>
            <a:r>
              <a:rPr lang="sk-SK" sz="5200" b="1" dirty="0"/>
              <a:t>Marek </a:t>
            </a:r>
            <a:r>
              <a:rPr lang="sk-SK" sz="5200" b="1" dirty="0" smtClean="0"/>
              <a:t>Filip </a:t>
            </a:r>
            <a:r>
              <a:rPr lang="sk-SK" sz="5200" dirty="0"/>
              <a:t>- vedúci </a:t>
            </a:r>
            <a:r>
              <a:rPr lang="sk-SK" sz="5200" dirty="0" smtClean="0"/>
              <a:t>odd. </a:t>
            </a:r>
            <a:r>
              <a:rPr lang="sk-SK" sz="5200" dirty="0"/>
              <a:t>kontroly implementácie programov </a:t>
            </a:r>
            <a:r>
              <a:rPr lang="sk-SK" sz="5200" dirty="0" smtClean="0"/>
              <a:t>cezhraničnej </a:t>
            </a:r>
            <a:r>
              <a:rPr lang="sk-SK" sz="5200" dirty="0"/>
              <a:t>spolupráce </a:t>
            </a:r>
            <a:endParaRPr lang="sk-SK" sz="5200" dirty="0" smtClean="0"/>
          </a:p>
          <a:p>
            <a:pPr marL="914400" lvl="2" indent="0">
              <a:spcBef>
                <a:spcPts val="600"/>
              </a:spcBef>
              <a:buNone/>
            </a:pPr>
            <a:r>
              <a:rPr lang="sk-SK" sz="5200" dirty="0" smtClean="0"/>
              <a:t>SK-HU</a:t>
            </a:r>
            <a:r>
              <a:rPr lang="sk-SK" sz="5200" dirty="0"/>
              <a:t>, </a:t>
            </a:r>
            <a:r>
              <a:rPr lang="sk-SK" sz="5200" dirty="0" smtClean="0"/>
              <a:t>PL-SK </a:t>
            </a:r>
            <a:r>
              <a:rPr lang="sk-SK" sz="5200" dirty="0"/>
              <a:t>a programu ENI </a:t>
            </a:r>
            <a:endParaRPr lang="sk-SK" sz="5200" dirty="0" smtClean="0"/>
          </a:p>
          <a:p>
            <a:pPr marL="914400" lvl="2" indent="0">
              <a:buNone/>
            </a:pPr>
            <a:r>
              <a:rPr lang="sk-SK" sz="5200" dirty="0" err="1" smtClean="0">
                <a:hlinkClick r:id="rId5"/>
              </a:rPr>
              <a:t>marek.filip</a:t>
            </a:r>
            <a:r>
              <a:rPr lang="en-US" sz="5200" dirty="0" smtClean="0">
                <a:hlinkClick r:id="rId5"/>
              </a:rPr>
              <a:t>@</a:t>
            </a:r>
            <a:r>
              <a:rPr lang="sk-SK" sz="5400" dirty="0" err="1" smtClean="0">
                <a:hlinkClick r:id="rId4"/>
              </a:rPr>
              <a:t>vicepremier</a:t>
            </a:r>
            <a:r>
              <a:rPr lang="en-US" sz="5200" dirty="0" smtClean="0">
                <a:hlinkClick r:id="rId6"/>
              </a:rPr>
              <a:t>.</a:t>
            </a:r>
            <a:r>
              <a:rPr lang="en-US" sz="5200" dirty="0" err="1" smtClean="0">
                <a:hlinkClick r:id="rId6"/>
              </a:rPr>
              <a:t>gov.s</a:t>
            </a:r>
            <a:r>
              <a:rPr lang="sk-SK" sz="5200" dirty="0" smtClean="0">
                <a:hlinkClick r:id="rId6"/>
              </a:rPr>
              <a:t>k</a:t>
            </a:r>
            <a:r>
              <a:rPr lang="sk-SK" sz="5200" dirty="0" smtClean="0"/>
              <a:t> +</a:t>
            </a:r>
            <a:r>
              <a:rPr lang="sk-SK" sz="5200" dirty="0"/>
              <a:t>421 2 583 17 367</a:t>
            </a:r>
          </a:p>
          <a:p>
            <a:pPr marL="914400" lvl="2" indent="0">
              <a:buNone/>
            </a:pPr>
            <a:r>
              <a:rPr lang="sk-SK" sz="5200" dirty="0" smtClean="0"/>
              <a:t> </a:t>
            </a:r>
            <a:endParaRPr lang="sk-SK" sz="3200" dirty="0"/>
          </a:p>
          <a:p>
            <a:pPr marL="914400" lvl="2" indent="0">
              <a:buNone/>
            </a:pPr>
            <a:r>
              <a:rPr lang="sk-SK" sz="5200" dirty="0" smtClean="0"/>
              <a:t>Mgr. </a:t>
            </a:r>
            <a:r>
              <a:rPr lang="sk-SK" sz="5200" b="1" dirty="0" smtClean="0"/>
              <a:t>Richard Hakszer</a:t>
            </a:r>
            <a:r>
              <a:rPr lang="sk-SK" sz="5200" dirty="0" smtClean="0"/>
              <a:t>, PhD. – kontrolný manažér</a:t>
            </a:r>
          </a:p>
          <a:p>
            <a:pPr marL="914400" lvl="2" indent="0">
              <a:buNone/>
            </a:pPr>
            <a:r>
              <a:rPr lang="sk-SK" sz="5200" dirty="0" smtClean="0">
                <a:hlinkClick r:id="rId7"/>
              </a:rPr>
              <a:t>richard.hakszer@</a:t>
            </a:r>
            <a:r>
              <a:rPr lang="sk-SK" sz="4800" dirty="0" smtClean="0">
                <a:hlinkClick r:id="rId4"/>
              </a:rPr>
              <a:t>vicepremier</a:t>
            </a:r>
            <a:r>
              <a:rPr lang="sk-SK" sz="5200" dirty="0" smtClean="0">
                <a:hlinkClick r:id="rId7"/>
              </a:rPr>
              <a:t>.gov.sk</a:t>
            </a:r>
            <a:r>
              <a:rPr lang="sk-SK" sz="5200" dirty="0" smtClean="0"/>
              <a:t> +</a:t>
            </a:r>
            <a:r>
              <a:rPr lang="sk-SK" sz="5200" dirty="0"/>
              <a:t>421 2 583 17 </a:t>
            </a:r>
            <a:r>
              <a:rPr lang="sk-SK" sz="5200" dirty="0" smtClean="0"/>
              <a:t>499	</a:t>
            </a:r>
          </a:p>
          <a:p>
            <a:pPr marL="914400" lvl="2" indent="0">
              <a:buNone/>
            </a:pPr>
            <a:endParaRPr lang="sk-SK" sz="3200" dirty="0" smtClean="0"/>
          </a:p>
          <a:p>
            <a:pPr marL="914400" lvl="2" indent="0">
              <a:buNone/>
            </a:pPr>
            <a:r>
              <a:rPr lang="sk-SK" sz="5200" dirty="0" smtClean="0"/>
              <a:t>Ing</a:t>
            </a:r>
            <a:r>
              <a:rPr lang="sk-SK" sz="5200" dirty="0"/>
              <a:t>. </a:t>
            </a:r>
            <a:r>
              <a:rPr lang="sk-SK" sz="5200" b="1" dirty="0" smtClean="0"/>
              <a:t>Renáta </a:t>
            </a:r>
            <a:r>
              <a:rPr lang="sk-SK" sz="5200" b="1" dirty="0"/>
              <a:t>Mužíková </a:t>
            </a:r>
            <a:r>
              <a:rPr lang="sk-SK" sz="5200" dirty="0"/>
              <a:t>– kontrolná manažérka</a:t>
            </a:r>
          </a:p>
          <a:p>
            <a:pPr marL="914400" lvl="2" indent="0">
              <a:buNone/>
            </a:pPr>
            <a:r>
              <a:rPr lang="sk-SK" sz="5200" dirty="0" smtClean="0">
                <a:hlinkClick r:id="rId8"/>
              </a:rPr>
              <a:t>renata.muzikova@</a:t>
            </a:r>
            <a:r>
              <a:rPr lang="sk-SK" sz="4800" dirty="0" smtClean="0">
                <a:hlinkClick r:id="rId4"/>
              </a:rPr>
              <a:t>vicepremier</a:t>
            </a:r>
            <a:r>
              <a:rPr lang="sk-SK" sz="5200" dirty="0" smtClean="0">
                <a:hlinkClick r:id="rId8"/>
              </a:rPr>
              <a:t>.gov.sk</a:t>
            </a:r>
            <a:r>
              <a:rPr lang="sk-SK" sz="5200" dirty="0" smtClean="0"/>
              <a:t> +</a:t>
            </a:r>
            <a:r>
              <a:rPr lang="sk-SK" sz="5200" dirty="0"/>
              <a:t>421 2 583 17 479</a:t>
            </a:r>
          </a:p>
          <a:p>
            <a:pPr marL="914400" lvl="2" indent="0">
              <a:buNone/>
            </a:pPr>
            <a:endParaRPr lang="sk-SK" sz="2000" dirty="0"/>
          </a:p>
          <a:p>
            <a:pPr marL="914400" lvl="2" indent="0">
              <a:buNone/>
            </a:pPr>
            <a:r>
              <a:rPr lang="sk-SK" sz="5200" dirty="0" smtClean="0"/>
              <a:t>Ing. </a:t>
            </a:r>
            <a:r>
              <a:rPr lang="sk-SK" sz="5200" b="1" dirty="0" smtClean="0"/>
              <a:t>Július Takáč </a:t>
            </a:r>
            <a:r>
              <a:rPr lang="sk-SK" sz="5200" dirty="0" smtClean="0"/>
              <a:t>– kontrolný manažér</a:t>
            </a:r>
          </a:p>
          <a:p>
            <a:pPr marL="914400" lvl="2" indent="0">
              <a:buNone/>
            </a:pPr>
            <a:r>
              <a:rPr lang="sk-SK" sz="5200" dirty="0" smtClean="0">
                <a:hlinkClick r:id="rId9"/>
              </a:rPr>
              <a:t>julius.takac@</a:t>
            </a:r>
            <a:r>
              <a:rPr lang="sk-SK" sz="4800" dirty="0" smtClean="0">
                <a:hlinkClick r:id="rId4"/>
              </a:rPr>
              <a:t>vicepremier</a:t>
            </a:r>
            <a:r>
              <a:rPr lang="sk-SK" sz="5200" dirty="0" smtClean="0">
                <a:hlinkClick r:id="rId10"/>
              </a:rPr>
              <a:t>.gov.sk</a:t>
            </a:r>
            <a:r>
              <a:rPr lang="sk-SK" sz="5200" dirty="0" smtClean="0"/>
              <a:t> +</a:t>
            </a:r>
            <a:r>
              <a:rPr lang="sk-SK" sz="5200" dirty="0"/>
              <a:t>421 2 583 17 </a:t>
            </a:r>
            <a:r>
              <a:rPr lang="sk-SK" sz="5200" dirty="0" smtClean="0"/>
              <a:t>658 </a:t>
            </a:r>
          </a:p>
          <a:p>
            <a:pPr marL="914400" lvl="2" indent="0">
              <a:buNone/>
            </a:pPr>
            <a:endParaRPr lang="sk-SK" sz="2000" dirty="0"/>
          </a:p>
          <a:p>
            <a:pPr marL="914400" lvl="2" indent="0">
              <a:buNone/>
            </a:pPr>
            <a:r>
              <a:rPr lang="sk-SK" sz="5200" dirty="0" smtClean="0"/>
              <a:t>JUDr. </a:t>
            </a:r>
            <a:r>
              <a:rPr lang="sk-SK" sz="5200" b="1" dirty="0" smtClean="0"/>
              <a:t>Martina Lacková </a:t>
            </a:r>
            <a:r>
              <a:rPr lang="sk-SK" sz="5200" dirty="0"/>
              <a:t>– kontrolná manažérka</a:t>
            </a:r>
          </a:p>
          <a:p>
            <a:pPr marL="914400" lvl="2" indent="0">
              <a:buNone/>
            </a:pPr>
            <a:r>
              <a:rPr lang="sk-SK" sz="5200" dirty="0" smtClean="0">
                <a:hlinkClick r:id="rId11"/>
              </a:rPr>
              <a:t>martina.lackova@</a:t>
            </a:r>
            <a:r>
              <a:rPr lang="sk-SK" sz="4800" dirty="0" smtClean="0">
                <a:hlinkClick r:id="rId4"/>
              </a:rPr>
              <a:t>vicepremier</a:t>
            </a:r>
            <a:r>
              <a:rPr lang="sk-SK" sz="5200" dirty="0" smtClean="0">
                <a:hlinkClick r:id="rId11"/>
              </a:rPr>
              <a:t>.gov.sk</a:t>
            </a:r>
            <a:r>
              <a:rPr lang="sk-SK" sz="5200" dirty="0" smtClean="0"/>
              <a:t> +</a:t>
            </a:r>
            <a:r>
              <a:rPr lang="sk-SK" sz="5200" dirty="0"/>
              <a:t>421 2 583 17 </a:t>
            </a:r>
            <a:r>
              <a:rPr lang="sk-SK" sz="5200" dirty="0" smtClean="0"/>
              <a:t>441</a:t>
            </a:r>
          </a:p>
          <a:p>
            <a:pPr marL="914400" lvl="2" indent="0">
              <a:buNone/>
            </a:pPr>
            <a:endParaRPr lang="sk-SK" sz="2000" dirty="0" smtClean="0"/>
          </a:p>
          <a:p>
            <a:pPr marL="914400" lvl="2" indent="0">
              <a:buNone/>
            </a:pPr>
            <a:r>
              <a:rPr lang="sk-SK" sz="5200" dirty="0" smtClean="0"/>
              <a:t>Mgr. </a:t>
            </a:r>
            <a:r>
              <a:rPr lang="sk-SK" sz="5200" b="1" dirty="0" smtClean="0"/>
              <a:t>Rita Eleková Horváthová </a:t>
            </a:r>
            <a:r>
              <a:rPr lang="sk-SK" sz="5200" dirty="0" smtClean="0"/>
              <a:t>– kontrolná manažérka</a:t>
            </a:r>
          </a:p>
          <a:p>
            <a:pPr marL="914400" lvl="2" indent="0">
              <a:buNone/>
            </a:pPr>
            <a:r>
              <a:rPr lang="sk-SK" sz="5200" dirty="0" smtClean="0">
                <a:hlinkClick r:id="rId12"/>
              </a:rPr>
              <a:t>rita.elekova.horvathova@</a:t>
            </a:r>
            <a:r>
              <a:rPr lang="sk-SK" sz="4800" dirty="0" smtClean="0">
                <a:hlinkClick r:id="rId4"/>
              </a:rPr>
              <a:t>vicepremier</a:t>
            </a:r>
            <a:r>
              <a:rPr lang="sk-SK" sz="5200" dirty="0" smtClean="0">
                <a:hlinkClick r:id="rId12"/>
              </a:rPr>
              <a:t>.gov.sk</a:t>
            </a:r>
            <a:r>
              <a:rPr lang="sk-SK" sz="5200" dirty="0" smtClean="0"/>
              <a:t> +421 2 583 17 343 </a:t>
            </a:r>
          </a:p>
          <a:p>
            <a:pPr marL="914400" lvl="2" indent="0">
              <a:buNone/>
            </a:pPr>
            <a:endParaRPr lang="sk-SK" sz="5200" dirty="0"/>
          </a:p>
          <a:p>
            <a:pPr marL="914400" lvl="2" indent="0">
              <a:buNone/>
            </a:pPr>
            <a:endParaRPr lang="sk-SK" sz="5200" dirty="0" smtClean="0"/>
          </a:p>
          <a:p>
            <a:pPr marL="914400" lvl="2" indent="0">
              <a:buNone/>
            </a:pPr>
            <a:endParaRPr lang="sk-SK" sz="4400" dirty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408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3276600" cy="3276600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495544" y="2133600"/>
            <a:ext cx="8074026" cy="4419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3200" b="1" dirty="0" smtClean="0">
                <a:solidFill>
                  <a:srgbClr val="008000"/>
                </a:solidFill>
              </a:rPr>
              <a:t>Ďakujeme za pozornosť</a:t>
            </a:r>
          </a:p>
          <a:p>
            <a:pPr marL="0" indent="0" algn="ctr">
              <a:buNone/>
            </a:pPr>
            <a:endParaRPr lang="sk-SK" sz="2000" dirty="0" smtClean="0"/>
          </a:p>
          <a:p>
            <a:pPr marL="0" indent="0" algn="ctr">
              <a:buNone/>
            </a:pPr>
            <a:endParaRPr lang="sk-SK" sz="2000" dirty="0" smtClean="0"/>
          </a:p>
          <a:p>
            <a:pPr marL="0" indent="0" algn="ctr">
              <a:buNone/>
            </a:pPr>
            <a:r>
              <a:rPr lang="sk-SK" sz="2000" dirty="0" smtClean="0"/>
              <a:t>Stránka programu:</a:t>
            </a:r>
            <a:endParaRPr lang="sk-SK" sz="20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sk-SK" sz="3200" dirty="0">
                <a:hlinkClick r:id="rId3"/>
              </a:rPr>
              <a:t>https://</a:t>
            </a:r>
            <a:r>
              <a:rPr lang="sk-SK" sz="3200" dirty="0" smtClean="0">
                <a:hlinkClick r:id="rId3"/>
              </a:rPr>
              <a:t>huskroua-cbc.eu</a:t>
            </a:r>
            <a:r>
              <a:rPr lang="sk-SK" sz="3200" dirty="0" smtClean="0"/>
              <a:t> </a:t>
            </a:r>
            <a:endParaRPr lang="sk-SK" sz="2000" dirty="0" smtClean="0"/>
          </a:p>
          <a:p>
            <a:pPr marL="0" indent="0" algn="ctr">
              <a:buNone/>
            </a:pPr>
            <a:endParaRPr lang="sk-SK" sz="3000" b="1" dirty="0">
              <a:solidFill>
                <a:srgbClr val="008000"/>
              </a:solidFill>
            </a:endParaRPr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7431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447800" y="716215"/>
            <a:ext cx="8153400" cy="114300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Reportovanie a monitoring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8343656" cy="4495800"/>
          </a:xfrm>
        </p:spPr>
        <p:txBody>
          <a:bodyPr>
            <a:normAutofit fontScale="85000" lnSpcReduction="20000"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307975" y="1676400"/>
            <a:ext cx="8607425" cy="4938656"/>
          </a:xfrm>
        </p:spPr>
        <p:txBody>
          <a:bodyPr>
            <a:normAutofit fontScale="85000" lnSpcReduction="20000"/>
          </a:bodyPr>
          <a:lstStyle/>
          <a:p>
            <a:pPr marL="457200" lvl="1" indent="0" algn="just">
              <a:buNone/>
            </a:pPr>
            <a:r>
              <a:rPr lang="sk-SK" sz="2200" dirty="0" smtClean="0"/>
              <a:t>V programe ENI sa aplikujú 2 rôzne reporty:</a:t>
            </a:r>
          </a:p>
          <a:p>
            <a:pPr marL="457200" lvl="1" indent="0" algn="just">
              <a:buNone/>
            </a:pPr>
            <a:r>
              <a:rPr lang="sk-SK" sz="2200" b="1" u="sng" dirty="0" err="1" smtClean="0"/>
              <a:t>interim</a:t>
            </a:r>
            <a:r>
              <a:rPr lang="sk-SK" sz="2200" b="1" u="sng" dirty="0" smtClean="0"/>
              <a:t> report</a:t>
            </a:r>
            <a:r>
              <a:rPr lang="sk-SK" sz="2200" dirty="0" smtClean="0"/>
              <a:t> – predkladá sa za každých 12 mesiacov od začiatku implementácie projektu (predložiť do 90 dní) na kontrolu do 15 dní od ukončenia obdobia za ktoré sa report predkladá</a:t>
            </a:r>
          </a:p>
          <a:p>
            <a:pPr marL="457200" lvl="1" indent="0" algn="just">
              <a:buNone/>
            </a:pPr>
            <a:r>
              <a:rPr lang="sk-SK" sz="2200" b="1" u="sng" dirty="0" err="1" smtClean="0"/>
              <a:t>final</a:t>
            </a:r>
            <a:r>
              <a:rPr lang="sk-SK" sz="2200" b="1" u="sng" dirty="0" smtClean="0"/>
              <a:t> report</a:t>
            </a:r>
            <a:r>
              <a:rPr lang="sk-SK" sz="2200" dirty="0" smtClean="0"/>
              <a:t> – záverečný report, predkladá sa do 3 mesiacov od ukončenia projektu (predložiť do 90 dní), obsahuje obdobie, ktoré nebolo obsiahnuté v </a:t>
            </a:r>
            <a:r>
              <a:rPr lang="sk-SK" sz="2200" dirty="0" err="1" smtClean="0"/>
              <a:t>interim</a:t>
            </a:r>
            <a:r>
              <a:rPr lang="sk-SK" sz="2200" dirty="0" smtClean="0"/>
              <a:t> reportoch, zároveň obsahuje na max 3 stranách krátky popis projektu (výstupy, indikátory, fotografie, pohľad do budúcnosti,...) na kontrolu sa predkladá do 30 dní </a:t>
            </a:r>
          </a:p>
          <a:p>
            <a:pPr marL="457200" lvl="1" indent="0" algn="just">
              <a:buNone/>
            </a:pPr>
            <a:endParaRPr lang="sk-SK" sz="2200" dirty="0" smtClean="0"/>
          </a:p>
          <a:p>
            <a:pPr marL="457200" lvl="1" indent="0" algn="just">
              <a:buNone/>
            </a:pPr>
            <a:r>
              <a:rPr lang="sk-SK" sz="2200" dirty="0" smtClean="0"/>
              <a:t>Podávajú sa </a:t>
            </a:r>
            <a:r>
              <a:rPr lang="sk-SK" sz="2200" dirty="0"/>
              <a:t>každým projektovým </a:t>
            </a:r>
            <a:r>
              <a:rPr lang="sk-SK" sz="2200" dirty="0" smtClean="0"/>
              <a:t>partnerom (prijímateľom) </a:t>
            </a:r>
            <a:r>
              <a:rPr lang="sk-SK" sz="2200" dirty="0"/>
              <a:t>príslušnému kontrolnému </a:t>
            </a:r>
            <a:r>
              <a:rPr lang="sk-SK" sz="2200" dirty="0" smtClean="0"/>
              <a:t>manažérovi: </a:t>
            </a:r>
          </a:p>
          <a:p>
            <a:pPr lvl="2" algn="just">
              <a:buFont typeface="Wingdings 3" panose="05040102010807070707" pitchFamily="18" charset="2"/>
              <a:buChar char=""/>
            </a:pPr>
            <a:r>
              <a:rPr lang="sk-SK" sz="2200" b="1" dirty="0"/>
              <a:t>v</a:t>
            </a:r>
            <a:r>
              <a:rPr lang="sk-SK" sz="2200" b="1" dirty="0" smtClean="0"/>
              <a:t> elektronickej </a:t>
            </a:r>
            <a:r>
              <a:rPr lang="sk-SK" sz="2200" b="1" dirty="0"/>
              <a:t>forme</a:t>
            </a:r>
            <a:r>
              <a:rPr lang="sk-SK" sz="2200" dirty="0"/>
              <a:t> prostredníctvom </a:t>
            </a:r>
            <a:r>
              <a:rPr lang="sk-SK" sz="2200" dirty="0" smtClean="0"/>
              <a:t>Interreg plus</a:t>
            </a:r>
          </a:p>
          <a:p>
            <a:pPr lvl="2" algn="just">
              <a:buFont typeface="Wingdings 3" panose="05040102010807070707" pitchFamily="18" charset="2"/>
              <a:buChar char=""/>
            </a:pPr>
            <a:r>
              <a:rPr lang="sk-SK" sz="2200" dirty="0" smtClean="0"/>
              <a:t>v prípade </a:t>
            </a:r>
            <a:r>
              <a:rPr lang="sk-SK" sz="2200" b="1" dirty="0" smtClean="0"/>
              <a:t>1. predloženia reportu za každé obdobie</a:t>
            </a:r>
            <a:r>
              <a:rPr lang="sk-SK" sz="2200" dirty="0" smtClean="0"/>
              <a:t> sa súčasne zasiela </a:t>
            </a:r>
            <a:r>
              <a:rPr lang="sk-SK" sz="2200" dirty="0"/>
              <a:t>aj poštou vytlačený formulár </a:t>
            </a:r>
            <a:r>
              <a:rPr lang="sk-SK" sz="2200" dirty="0" smtClean="0"/>
              <a:t>reportu </a:t>
            </a:r>
            <a:r>
              <a:rPr lang="sk-SK" sz="2200" dirty="0"/>
              <a:t>(zo systému </a:t>
            </a:r>
            <a:r>
              <a:rPr lang="sk-SK" sz="2200" dirty="0" smtClean="0"/>
              <a:t>Interreg plus) opečiatkovaný </a:t>
            </a:r>
            <a:r>
              <a:rPr lang="sk-SK" sz="2200" dirty="0"/>
              <a:t>a podpísaný štatutárom </a:t>
            </a:r>
            <a:r>
              <a:rPr lang="sk-SK" sz="2200" dirty="0" smtClean="0"/>
              <a:t>- z </a:t>
            </a:r>
            <a:r>
              <a:rPr lang="sk-SK" sz="2200" dirty="0"/>
              <a:t>dôvodu registratúry </a:t>
            </a:r>
          </a:p>
          <a:p>
            <a:pPr marL="0" indent="0">
              <a:buNone/>
            </a:pPr>
            <a:endParaRPr lang="sk-SK" sz="900" b="1" dirty="0" smtClean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3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371600" y="762000"/>
            <a:ext cx="8153400" cy="114300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Reportovanie a monitoring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155575" y="2057400"/>
            <a:ext cx="8836025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155575" y="1447800"/>
            <a:ext cx="8836025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1600" dirty="0" smtClean="0"/>
              <a:t>	</a:t>
            </a:r>
            <a:r>
              <a:rPr lang="sk-SK" sz="1600" b="1" u="sng" dirty="0" smtClean="0"/>
              <a:t>Každý </a:t>
            </a:r>
            <a:r>
              <a:rPr lang="sk-SK" sz="1600" b="1" u="sng" dirty="0"/>
              <a:t>report </a:t>
            </a:r>
            <a:r>
              <a:rPr lang="sk-SK" sz="1600" b="1" u="sng" dirty="0" smtClean="0"/>
              <a:t>(</a:t>
            </a:r>
            <a:r>
              <a:rPr lang="sk-SK" sz="1600" b="1" u="sng" dirty="0" err="1" smtClean="0"/>
              <a:t>interim</a:t>
            </a:r>
            <a:r>
              <a:rPr lang="sk-SK" sz="1600" b="1" u="sng" dirty="0" smtClean="0"/>
              <a:t> aj </a:t>
            </a:r>
            <a:r>
              <a:rPr lang="sk-SK" sz="1600" b="1" u="sng" dirty="0" err="1" smtClean="0"/>
              <a:t>final</a:t>
            </a:r>
            <a:r>
              <a:rPr lang="sk-SK" sz="1600" b="1" u="sng" dirty="0" smtClean="0"/>
              <a:t>) má 2 časti:</a:t>
            </a:r>
          </a:p>
          <a:p>
            <a:pPr marL="0" indent="0" algn="just">
              <a:buNone/>
            </a:pPr>
            <a:endParaRPr lang="sk-SK" sz="1600" b="1" u="sng" dirty="0" smtClean="0"/>
          </a:p>
          <a:p>
            <a:pPr marL="0" indent="0" algn="just">
              <a:buNone/>
            </a:pPr>
            <a:r>
              <a:rPr lang="sk-SK" sz="1600" b="1" dirty="0" smtClean="0"/>
              <a:t>	</a:t>
            </a:r>
            <a:r>
              <a:rPr lang="sk-SK" sz="1600" b="1" dirty="0" err="1" smtClean="0"/>
              <a:t>Narrative</a:t>
            </a:r>
            <a:r>
              <a:rPr lang="sk-SK" sz="1600" b="1" dirty="0" smtClean="0"/>
              <a:t> (vecná časť) obsahuje najmä</a:t>
            </a:r>
            <a:r>
              <a:rPr lang="sk-SK" sz="1600" dirty="0" smtClean="0"/>
              <a:t>: aktualizovaný plán verejných obstarávaní, 	</a:t>
            </a:r>
            <a:r>
              <a:rPr lang="sk-SK" sz="1600" dirty="0" err="1" smtClean="0"/>
              <a:t>evidenica</a:t>
            </a:r>
            <a:r>
              <a:rPr lang="sk-SK" sz="1600" dirty="0" smtClean="0"/>
              <a:t> výstupov a výsledkov, fotografie z podujatí realizovaných v rámci 	projektu, fotografie stavebných prác a zakúpených zariadení, propagácia 	projektu, zoznam stretnutí a </a:t>
            </a:r>
            <a:r>
              <a:rPr lang="en-US" sz="1600" dirty="0" err="1" smtClean="0"/>
              <a:t>i</a:t>
            </a:r>
            <a:r>
              <a:rPr lang="sk-SK" sz="1600" dirty="0" smtClean="0"/>
              <a:t>ch 	účastníkov, ...</a:t>
            </a:r>
            <a:r>
              <a:rPr lang="en-US" sz="1600" dirty="0" smtClean="0"/>
              <a:t> </a:t>
            </a:r>
            <a:endParaRPr lang="sk-SK" sz="1600" dirty="0" smtClean="0"/>
          </a:p>
          <a:p>
            <a:pPr marL="0" indent="0" algn="just">
              <a:buNone/>
            </a:pPr>
            <a:endParaRPr lang="sk-SK" sz="1600" dirty="0"/>
          </a:p>
          <a:p>
            <a:pPr marL="0" indent="0" algn="just">
              <a:buNone/>
            </a:pPr>
            <a:r>
              <a:rPr lang="sk-SK" sz="1600" b="1" dirty="0" smtClean="0"/>
              <a:t>	</a:t>
            </a:r>
            <a:r>
              <a:rPr lang="sk-SK" sz="1600" b="1" dirty="0" err="1" smtClean="0"/>
              <a:t>Financial</a:t>
            </a:r>
            <a:r>
              <a:rPr lang="sk-SK" sz="1600" b="1" dirty="0" smtClean="0"/>
              <a:t> (finančná časť) obsahuje</a:t>
            </a:r>
            <a:r>
              <a:rPr lang="sk-SK" sz="1600" dirty="0" smtClean="0"/>
              <a:t> zoznam všetkých výdavkov, ktoré vznikli na 	projekte a sú 	požadované na refundáciu.</a:t>
            </a:r>
            <a:endParaRPr lang="sk-SK" sz="1600" b="1" dirty="0" smtClean="0"/>
          </a:p>
          <a:p>
            <a:pPr marL="0" indent="0" algn="just">
              <a:buNone/>
            </a:pPr>
            <a:endParaRPr lang="sk-SK" sz="1600" dirty="0" smtClean="0"/>
          </a:p>
          <a:p>
            <a:pPr marL="0" indent="0" algn="just">
              <a:buNone/>
            </a:pPr>
            <a:r>
              <a:rPr lang="sk-SK" sz="1600" dirty="0" smtClean="0"/>
              <a:t>	</a:t>
            </a:r>
            <a:r>
              <a:rPr lang="sk-SK" sz="1600" b="1" u="sng" dirty="0" smtClean="0"/>
              <a:t>Hlavný partner</a:t>
            </a:r>
            <a:r>
              <a:rPr lang="sk-SK" sz="1600" dirty="0" smtClean="0"/>
              <a:t> zároveň odosiela aj </a:t>
            </a:r>
            <a:r>
              <a:rPr lang="sk-SK" sz="1600" b="1" u="sng" dirty="0" smtClean="0"/>
              <a:t>konsolidovaný report</a:t>
            </a:r>
            <a:r>
              <a:rPr lang="sk-SK" sz="1600" dirty="0" smtClean="0"/>
              <a:t>, kt. obsahuje výdavky 	všetkých projektových partnerov na Spoločný technický sekretariát.</a:t>
            </a:r>
          </a:p>
          <a:p>
            <a:pPr marL="0" indent="0" algn="just">
              <a:buNone/>
            </a:pPr>
            <a:endParaRPr lang="sk-SK" sz="1400" b="1" dirty="0" smtClean="0"/>
          </a:p>
          <a:p>
            <a:pPr marL="0" indent="0" algn="just">
              <a:buNone/>
            </a:pPr>
            <a:endParaRPr lang="sk-SK" sz="1400" dirty="0" smtClean="0"/>
          </a:p>
          <a:p>
            <a:pPr marL="0" indent="0" algn="just">
              <a:buNone/>
            </a:pPr>
            <a:endParaRPr lang="sk-SK" sz="1400" dirty="0" smtClean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81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524000" y="627623"/>
            <a:ext cx="8229600" cy="114300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Reportovanie a monitoring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8343656" cy="4495800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599162" y="1066800"/>
            <a:ext cx="8534400" cy="4953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sk-SK" sz="1400" b="1" dirty="0" smtClean="0"/>
          </a:p>
          <a:p>
            <a:pPr marL="0" indent="0" algn="just">
              <a:buNone/>
            </a:pPr>
            <a:r>
              <a:rPr lang="sk-SK" sz="1400" b="1" dirty="0" smtClean="0"/>
              <a:t>Report obsahuje </a:t>
            </a:r>
            <a:r>
              <a:rPr lang="sk-SK" sz="1400" b="1" dirty="0"/>
              <a:t>výdavky vynaložené počas monitorovacieho obdobia, za ktoré je podávaná </a:t>
            </a:r>
            <a:r>
              <a:rPr lang="sk-SK" sz="1400" dirty="0"/>
              <a:t>daná žiadosť. Rozhoduje dátum úhrady výdavku.</a:t>
            </a:r>
          </a:p>
          <a:p>
            <a:pPr marL="0" indent="0" algn="just">
              <a:buNone/>
            </a:pPr>
            <a:r>
              <a:rPr lang="sk-SK" sz="1400" dirty="0"/>
              <a:t>Pri technickej dokumentácii pre stavebné projekty sú oprávnene aj výdavky, ktoré vzniknú ako </a:t>
            </a:r>
            <a:r>
              <a:rPr lang="sk-SK" sz="1400" dirty="0" smtClean="0"/>
              <a:t>prípravné:</a:t>
            </a:r>
            <a:endParaRPr lang="sk-SK" sz="1400" dirty="0"/>
          </a:p>
          <a:p>
            <a:pPr marL="0" indent="0" algn="just">
              <a:buNone/>
            </a:pPr>
            <a:r>
              <a:rPr lang="sk-SK" sz="1400" dirty="0"/>
              <a:t>1 </a:t>
            </a:r>
            <a:r>
              <a:rPr lang="sk-SK" sz="1400" dirty="0" smtClean="0"/>
              <a:t>výzva</a:t>
            </a:r>
            <a:r>
              <a:rPr lang="sk-SK" sz="1400" dirty="0"/>
              <a:t>: časová oprávnenosť prípravných nákladov od 1</a:t>
            </a:r>
            <a:r>
              <a:rPr lang="en-US" sz="1400" dirty="0"/>
              <a:t>5</a:t>
            </a:r>
            <a:r>
              <a:rPr lang="sk-SK" sz="1400" dirty="0"/>
              <a:t>.2.</a:t>
            </a:r>
            <a:r>
              <a:rPr lang="en-US" sz="1400" dirty="0"/>
              <a:t>2017</a:t>
            </a:r>
            <a:r>
              <a:rPr lang="sk-SK" sz="1400" dirty="0"/>
              <a:t> do dátumu podpisu zmluvy (GC)</a:t>
            </a:r>
          </a:p>
          <a:p>
            <a:pPr marL="0" indent="0" algn="just">
              <a:buNone/>
            </a:pPr>
            <a:r>
              <a:rPr lang="sk-SK" sz="1400" dirty="0"/>
              <a:t>2. výzva: časová oprávnenosť prípravných nákladov</a:t>
            </a:r>
            <a:r>
              <a:rPr lang="en-US" sz="1400" dirty="0"/>
              <a:t> o</a:t>
            </a:r>
            <a:r>
              <a:rPr lang="sk-SK" sz="1400" dirty="0"/>
              <a:t>d</a:t>
            </a:r>
            <a:r>
              <a:rPr lang="en-US" sz="1400" dirty="0"/>
              <a:t> 17</a:t>
            </a:r>
            <a:r>
              <a:rPr lang="sk-SK" sz="1400" dirty="0"/>
              <a:t>.5.</a:t>
            </a:r>
            <a:r>
              <a:rPr lang="en-US" sz="1400" dirty="0"/>
              <a:t>2017 </a:t>
            </a:r>
            <a:r>
              <a:rPr lang="sk-SK" sz="1400" dirty="0"/>
              <a:t>do dátumu podpisu zmluvy (GC)</a:t>
            </a:r>
          </a:p>
          <a:p>
            <a:pPr marL="0" indent="0" algn="just">
              <a:buNone/>
            </a:pPr>
            <a:endParaRPr lang="sk-SK" sz="1400" dirty="0"/>
          </a:p>
          <a:p>
            <a:pPr marL="0" indent="0" algn="just">
              <a:buNone/>
            </a:pPr>
            <a:r>
              <a:rPr lang="sk-SK" sz="1400" dirty="0" smtClean="0"/>
              <a:t>V </a:t>
            </a:r>
            <a:r>
              <a:rPr lang="sk-SK" sz="1400" dirty="0"/>
              <a:t>momente odovzdávania </a:t>
            </a:r>
            <a:r>
              <a:rPr lang="sk-SK" sz="1400" dirty="0" smtClean="0"/>
              <a:t>reportu kontrolórovi </a:t>
            </a:r>
            <a:r>
              <a:rPr lang="sk-SK" sz="1400" u="sng" dirty="0"/>
              <a:t>sú partneri povinní mať úplnú </a:t>
            </a:r>
            <a:r>
              <a:rPr lang="sk-SK" sz="1400" u="sng" dirty="0" smtClean="0"/>
              <a:t>dokumentáciu potvrdzujúcu </a:t>
            </a:r>
            <a:r>
              <a:rPr lang="sk-SK" sz="1400" u="sng" dirty="0"/>
              <a:t>správnosť a oprávnenosť výdavkov</a:t>
            </a:r>
            <a:r>
              <a:rPr lang="sk-SK" sz="1400" dirty="0"/>
              <a:t> </a:t>
            </a:r>
            <a:r>
              <a:rPr lang="sk-SK" sz="1400" dirty="0" smtClean="0"/>
              <a:t>predložených </a:t>
            </a:r>
            <a:r>
              <a:rPr lang="sk-SK" sz="1400" dirty="0"/>
              <a:t>na certifikáciu (okrem iného faktúry alebo účty a </a:t>
            </a:r>
            <a:r>
              <a:rPr lang="sk-SK" sz="1400" dirty="0" smtClean="0"/>
              <a:t>iné účtovné </a:t>
            </a:r>
            <a:r>
              <a:rPr lang="sk-SK" sz="1400" dirty="0"/>
              <a:t>doklady, dokumenty potvrdzujúce platbu, </a:t>
            </a:r>
            <a:r>
              <a:rPr lang="sk-SK" sz="1400" dirty="0" smtClean="0"/>
              <a:t>najmä </a:t>
            </a:r>
            <a:r>
              <a:rPr lang="sk-SK" sz="1400" dirty="0"/>
              <a:t>bankové výpisy, zmluvy s dodávateľmi dodávok </a:t>
            </a:r>
            <a:r>
              <a:rPr lang="sk-SK" sz="1400" dirty="0" smtClean="0"/>
              <a:t>alebo služieb</a:t>
            </a:r>
            <a:r>
              <a:rPr lang="sk-SK" sz="1400" dirty="0"/>
              <a:t>, preberacie protokoly k dodaným tovarom alebo službám, atď</a:t>
            </a:r>
            <a:r>
              <a:rPr lang="sk-SK" sz="1400" dirty="0" smtClean="0"/>
              <a:t>.). Partneri </a:t>
            </a:r>
            <a:r>
              <a:rPr lang="sk-SK" sz="1400" dirty="0"/>
              <a:t>sú povinní úzko spolupracovať s kontrolórom a poskytovať mu nevyhnutné dokumenty </a:t>
            </a:r>
            <a:r>
              <a:rPr lang="sk-SK" sz="1400" dirty="0" smtClean="0"/>
              <a:t>potvrdzujúce správnosť </a:t>
            </a:r>
            <a:r>
              <a:rPr lang="sk-SK" sz="1400" dirty="0"/>
              <a:t>a oprávnenosť výdavkov</a:t>
            </a:r>
            <a:r>
              <a:rPr lang="sk-SK" sz="1400" dirty="0" smtClean="0"/>
              <a:t>.</a:t>
            </a:r>
          </a:p>
          <a:p>
            <a:pPr marL="0" indent="0" algn="just">
              <a:buNone/>
            </a:pPr>
            <a:endParaRPr lang="sk-SK" sz="1400" dirty="0" smtClean="0"/>
          </a:p>
          <a:p>
            <a:pPr marL="0" indent="0" algn="just">
              <a:buNone/>
            </a:pPr>
            <a:r>
              <a:rPr lang="sk-SK" sz="1400" dirty="0" smtClean="0"/>
              <a:t>Nedodržanie </a:t>
            </a:r>
            <a:r>
              <a:rPr lang="sk-SK" sz="1400" dirty="0"/>
              <a:t>vyššie uvedených termínov projektovým partnerom môže mať </a:t>
            </a:r>
            <a:r>
              <a:rPr lang="sk-SK" sz="1400" dirty="0" smtClean="0"/>
              <a:t>za následok </a:t>
            </a:r>
            <a:r>
              <a:rPr lang="sk-SK" sz="1400" dirty="0"/>
              <a:t>skutočnosť, že kontrolór uzná výdavky za </a:t>
            </a:r>
            <a:r>
              <a:rPr lang="sk-SK" sz="1400" dirty="0" smtClean="0"/>
              <a:t>neoprávnené </a:t>
            </a:r>
            <a:r>
              <a:rPr lang="sk-SK" sz="1400" dirty="0"/>
              <a:t>a to vzhľadom na chýbajúcu </a:t>
            </a:r>
            <a:r>
              <a:rPr lang="sk-SK" sz="1400" dirty="0" smtClean="0"/>
              <a:t>dokumentáciu potvrdzujúcu </a:t>
            </a:r>
            <a:r>
              <a:rPr lang="sk-SK" sz="1400" dirty="0"/>
              <a:t>správnosť a oprávnenosť výdavkov.</a:t>
            </a:r>
            <a:endParaRPr lang="sk-SK" sz="1400" b="1" dirty="0" smtClean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324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447800" y="627623"/>
            <a:ext cx="7239000" cy="1384961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Komunikácia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1336869"/>
            <a:ext cx="8343656" cy="5292531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307975" y="1336869"/>
            <a:ext cx="8836025" cy="50639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2000" dirty="0" smtClean="0"/>
              <a:t>Kontrolný manažér </a:t>
            </a:r>
            <a:r>
              <a:rPr lang="sk-SK" sz="2000" dirty="0"/>
              <a:t>zasiela </a:t>
            </a:r>
            <a:r>
              <a:rPr lang="sk-SK" sz="2000" dirty="0" smtClean="0"/>
              <a:t>v prípade zistených nedostatkov žiadosť </a:t>
            </a:r>
            <a:r>
              <a:rPr lang="sk-SK" sz="2000" dirty="0"/>
              <a:t>o doplnenie dokumentácie k </a:t>
            </a:r>
            <a:r>
              <a:rPr lang="sk-SK" sz="2000" dirty="0" smtClean="0"/>
              <a:t>reportu a </a:t>
            </a:r>
            <a:r>
              <a:rPr lang="sk-SK" sz="2000" dirty="0"/>
              <a:t>verejným obstarávaniam prostredníctvom :</a:t>
            </a:r>
          </a:p>
          <a:p>
            <a:pPr lvl="1" algn="just"/>
            <a:r>
              <a:rPr lang="sk-SK" sz="2000" dirty="0" smtClean="0"/>
              <a:t>Interreg plus</a:t>
            </a:r>
          </a:p>
          <a:p>
            <a:pPr lvl="1" algn="just"/>
            <a:r>
              <a:rPr lang="sk-SK" sz="2000" dirty="0" smtClean="0"/>
              <a:t>Prípadne aj na e-mail prijímateľa (kontaktnej osoby)</a:t>
            </a:r>
          </a:p>
          <a:p>
            <a:pPr marL="457200" lvl="1" indent="0" algn="just">
              <a:buNone/>
            </a:pPr>
            <a:endParaRPr lang="sk-SK" sz="2000" dirty="0"/>
          </a:p>
          <a:p>
            <a:pPr marL="457200" lvl="1" indent="0" algn="just">
              <a:buNone/>
            </a:pPr>
            <a:r>
              <a:rPr lang="sk-SK" sz="2000" dirty="0" smtClean="0"/>
              <a:t>V prípade zistenia neoprávnených výdavkov príslušný kontrolný manažér </a:t>
            </a:r>
            <a:r>
              <a:rPr lang="sk-SK" sz="2000" dirty="0"/>
              <a:t>vystaví </a:t>
            </a:r>
            <a:r>
              <a:rPr lang="sk-SK" sz="2000" dirty="0" smtClean="0"/>
              <a:t>a zašle prijímateľovi </a:t>
            </a:r>
            <a:r>
              <a:rPr lang="sk-SK" sz="2000" b="1" dirty="0" smtClean="0"/>
              <a:t>Návrh správy z kontroly. </a:t>
            </a:r>
          </a:p>
          <a:p>
            <a:pPr marL="457200" lvl="1" indent="0" algn="just">
              <a:buNone/>
            </a:pPr>
            <a:r>
              <a:rPr lang="sk-SK" sz="2000" dirty="0" smtClean="0"/>
              <a:t>Prijímateľ má možnosť do stanoveného termínu (minimálne 5 pracovných dní) </a:t>
            </a:r>
            <a:r>
              <a:rPr lang="sk-SK" sz="2000" b="1" dirty="0" smtClean="0"/>
              <a:t>vyjadriť sa, podať námietky. </a:t>
            </a:r>
          </a:p>
          <a:p>
            <a:pPr marL="457200" lvl="1" indent="0" algn="just">
              <a:buNone/>
            </a:pPr>
            <a:r>
              <a:rPr lang="sk-SK" sz="2000" dirty="0" smtClean="0"/>
              <a:t>Po </a:t>
            </a:r>
            <a:r>
              <a:rPr lang="sk-SK" sz="2000" dirty="0"/>
              <a:t>p</a:t>
            </a:r>
            <a:r>
              <a:rPr lang="sk-SK" sz="2000" dirty="0" smtClean="0"/>
              <a:t>rehodnotení námietok kontrolór uzavrie kontrolu a vyhotoví </a:t>
            </a:r>
            <a:r>
              <a:rPr lang="sk-SK" sz="2000" b="1" dirty="0" smtClean="0"/>
              <a:t>Správu z kontroly</a:t>
            </a:r>
            <a:r>
              <a:rPr lang="sk-SK" sz="2000" dirty="0" smtClean="0"/>
              <a:t>, čím je proces overenia MSP ukončený.</a:t>
            </a:r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64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524000" y="627623"/>
            <a:ext cx="7162800" cy="1384961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solidFill>
                  <a:srgbClr val="C00000"/>
                </a:solidFill>
              </a:rPr>
              <a:t>Kontrola a oprávnenosť výdavkov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8343656" cy="4495800"/>
          </a:xfrm>
        </p:spPr>
        <p:txBody>
          <a:bodyPr>
            <a:normAutofit lnSpcReduction="10000"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325559" y="1320103"/>
            <a:ext cx="8683625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k-SK" sz="2200" dirty="0"/>
              <a:t>Schválenie daného projektu a </a:t>
            </a:r>
            <a:r>
              <a:rPr lang="sk-SK" sz="2200" b="1" dirty="0"/>
              <a:t>uzatvorenie zmluvy </a:t>
            </a:r>
            <a:r>
              <a:rPr lang="sk-SK" sz="2200" dirty="0"/>
              <a:t>o poskytnutí finančného príspevku </a:t>
            </a:r>
            <a:r>
              <a:rPr lang="sk-SK" sz="2200" dirty="0" smtClean="0"/>
              <a:t>(GC) </a:t>
            </a:r>
            <a:r>
              <a:rPr lang="sk-SK" sz="2200" dirty="0"/>
              <a:t>s vedúcim partnerom ešte </a:t>
            </a:r>
            <a:r>
              <a:rPr lang="sk-SK" sz="2200" b="1" dirty="0"/>
              <a:t>neznamená</a:t>
            </a:r>
            <a:r>
              <a:rPr lang="sk-SK" sz="2200" dirty="0"/>
              <a:t>, </a:t>
            </a:r>
            <a:r>
              <a:rPr lang="sk-SK" sz="2200" b="1" dirty="0"/>
              <a:t>že</a:t>
            </a:r>
            <a:r>
              <a:rPr lang="sk-SK" sz="2200" dirty="0"/>
              <a:t> všetky </a:t>
            </a:r>
            <a:r>
              <a:rPr lang="sk-SK" sz="2200" b="1" dirty="0"/>
              <a:t>výdavky</a:t>
            </a:r>
            <a:r>
              <a:rPr lang="sk-SK" sz="2200" dirty="0"/>
              <a:t>, ktoré počas realizácie projektu predložia partneri v žiadosti o platbu </a:t>
            </a:r>
            <a:r>
              <a:rPr lang="sk-SK" sz="2200" b="1" dirty="0"/>
              <a:t>budú uznané za oprávnené a refundované</a:t>
            </a:r>
            <a:r>
              <a:rPr lang="sk-SK" sz="2200" dirty="0"/>
              <a:t>. Schválené môžu byť iba reálne vynakladané prostriedky skutočne realizovaných aktivít, dodaných tovarov, služieb alebo prác.</a:t>
            </a:r>
            <a:endParaRPr lang="sk-SK" sz="2200" b="1" dirty="0"/>
          </a:p>
          <a:p>
            <a:pPr marL="0" indent="0">
              <a:buNone/>
            </a:pPr>
            <a:endParaRPr lang="sk-SK" sz="22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sk-SK" sz="2400" dirty="0"/>
              <a:t>Náklady vzniknuté v ktorejkoľvek inej mene sa prevedú na eurá pomocou mesačného účtovného kurzu Komisie, ktorý je k dispozícii na tejto webovej adrese:</a:t>
            </a:r>
            <a:br>
              <a:rPr lang="sk-SK" sz="2400" dirty="0"/>
            </a:br>
            <a:r>
              <a:rPr lang="sk-SK" sz="2400" dirty="0"/>
              <a:t>http://ec.europa.eu/budget/contracts_grants/info_contracts/inforeuro/index_en.cfm</a:t>
            </a:r>
            <a:endParaRPr lang="sk-SK" sz="2200" dirty="0" smtClean="0"/>
          </a:p>
          <a:p>
            <a:pPr marL="0" indent="0">
              <a:buNone/>
            </a:pPr>
            <a:r>
              <a:rPr lang="sk-SK" sz="2200" dirty="0" err="1" smtClean="0"/>
              <a:t>Link</a:t>
            </a:r>
            <a:r>
              <a:rPr lang="sk-SK" sz="2200" dirty="0" smtClean="0"/>
              <a:t> nájdete v PIM časť </a:t>
            </a:r>
            <a:r>
              <a:rPr lang="sk-SK" sz="2200" dirty="0"/>
              <a:t>4.4.3 </a:t>
            </a:r>
            <a:r>
              <a:rPr lang="en-US" sz="2200" dirty="0"/>
              <a:t>Conversion of thresholds from Euro to national </a:t>
            </a:r>
            <a:r>
              <a:rPr lang="en-US" sz="2200" dirty="0" smtClean="0"/>
              <a:t>currency</a:t>
            </a:r>
            <a:r>
              <a:rPr lang="sk-SK" sz="2200" dirty="0" smtClean="0"/>
              <a:t> (strana 29)</a:t>
            </a:r>
            <a:endParaRPr lang="sk-SK" sz="2200" dirty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55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447800" y="627623"/>
            <a:ext cx="7239000" cy="1384961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Kontrola a oprávnenosť výdavkov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3276600" cy="3276600"/>
          </a:xfrm>
        </p:spPr>
        <p:txBody>
          <a:bodyPr>
            <a:normAutofit fontScale="92500" lnSpcReduction="20000"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307975" y="1219200"/>
            <a:ext cx="8836025" cy="58674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k-SK" dirty="0" smtClean="0"/>
              <a:t>Aby  bol výdavok oprávnený, musí </a:t>
            </a:r>
            <a:r>
              <a:rPr lang="sk-SK" dirty="0"/>
              <a:t>byť v </a:t>
            </a:r>
            <a:r>
              <a:rPr lang="sk-SK" dirty="0" smtClean="0"/>
              <a:t>súlade so:</a:t>
            </a:r>
          </a:p>
          <a:p>
            <a:pPr algn="just"/>
            <a:r>
              <a:rPr lang="sk-SK" dirty="0" smtClean="0"/>
              <a:t>so </a:t>
            </a:r>
            <a:r>
              <a:rPr lang="sk-SK" dirty="0"/>
              <a:t>zmluvou o poskytnutí finančného </a:t>
            </a:r>
            <a:r>
              <a:rPr lang="sk-SK" dirty="0" smtClean="0"/>
              <a:t>príspevku (GC) </a:t>
            </a:r>
            <a:r>
              <a:rPr lang="sk-SK" dirty="0"/>
              <a:t>a schválenou </a:t>
            </a:r>
            <a:r>
              <a:rPr lang="sk-SK" dirty="0" smtClean="0"/>
              <a:t>žiadosťou o </a:t>
            </a:r>
            <a:r>
              <a:rPr lang="sk-SK" dirty="0"/>
              <a:t>poskytnutie finančného príspevku spolu s prílohami k uvedeným dokumentom </a:t>
            </a:r>
            <a:endParaRPr lang="sk-SK" dirty="0" smtClean="0"/>
          </a:p>
          <a:p>
            <a:pPr algn="just"/>
            <a:r>
              <a:rPr lang="sk-SK" dirty="0" smtClean="0"/>
              <a:t>pravidlami </a:t>
            </a:r>
            <a:r>
              <a:rPr lang="sk-SK" dirty="0"/>
              <a:t>uvedenými v </a:t>
            </a:r>
            <a:r>
              <a:rPr lang="sk-SK" dirty="0" smtClean="0"/>
              <a:t>Project </a:t>
            </a:r>
            <a:r>
              <a:rPr lang="sk-SK" dirty="0" err="1" smtClean="0"/>
              <a:t>Implementation</a:t>
            </a:r>
            <a:r>
              <a:rPr lang="sk-SK" dirty="0" smtClean="0"/>
              <a:t> </a:t>
            </a:r>
            <a:r>
              <a:rPr lang="sk-SK" dirty="0" err="1" smtClean="0"/>
              <a:t>Manual</a:t>
            </a:r>
            <a:r>
              <a:rPr lang="sk-SK" dirty="0" smtClean="0"/>
              <a:t> (EN) s prílohami a pre SR aj </a:t>
            </a:r>
            <a:r>
              <a:rPr lang="nb-NO" dirty="0"/>
              <a:t>Kontrolný systém v Slovenskej  republike </a:t>
            </a:r>
            <a:r>
              <a:rPr lang="sk-SK" dirty="0" smtClean="0"/>
              <a:t>(SK) s prílohami,</a:t>
            </a:r>
          </a:p>
          <a:p>
            <a:pPr algn="just"/>
            <a:r>
              <a:rPr lang="pl-PL" dirty="0" smtClean="0"/>
              <a:t>programovými </a:t>
            </a:r>
            <a:r>
              <a:rPr lang="pl-PL" dirty="0"/>
              <a:t>pravidlami</a:t>
            </a:r>
            <a:r>
              <a:rPr lang="pl-PL" dirty="0" smtClean="0"/>
              <a:t>,</a:t>
            </a:r>
            <a:endParaRPr lang="sk-SK" dirty="0" smtClean="0"/>
          </a:p>
          <a:p>
            <a:pPr algn="just"/>
            <a:r>
              <a:rPr lang="sk-SK" dirty="0" smtClean="0"/>
              <a:t>platnými </a:t>
            </a:r>
            <a:r>
              <a:rPr lang="sk-SK" dirty="0"/>
              <a:t>právnymi predpismi EÚ a vnútroštátnymi predpismi, ako aj </a:t>
            </a:r>
            <a:r>
              <a:rPr lang="sk-SK" dirty="0" smtClean="0"/>
              <a:t>inými dokumentmi</a:t>
            </a:r>
            <a:r>
              <a:rPr lang="sk-SK" dirty="0"/>
              <a:t>, uplatňovaním ktorých sa prijímateľ zaväzuje dodržiavať podľa zmluvy o poskytnutí </a:t>
            </a:r>
            <a:r>
              <a:rPr lang="sk-SK" dirty="0" smtClean="0"/>
              <a:t>finančného príspevku</a:t>
            </a:r>
          </a:p>
          <a:p>
            <a:pPr marL="0" indent="0" algn="just">
              <a:buNone/>
            </a:pPr>
            <a:r>
              <a:rPr lang="sk-SK" dirty="0" smtClean="0"/>
              <a:t>Ďalej je potrebné, aby výdavok:</a:t>
            </a:r>
            <a:endParaRPr lang="sk-SK" dirty="0"/>
          </a:p>
          <a:p>
            <a:pPr algn="just"/>
            <a:r>
              <a:rPr lang="sk-SK" dirty="0" smtClean="0"/>
              <a:t>bol </a:t>
            </a:r>
            <a:r>
              <a:rPr lang="sk-SK" dirty="0"/>
              <a:t>skutočne vynaložený v rámci obdobia vyplývajúceho zo zmluvy o poskytnutí finančného </a:t>
            </a:r>
            <a:r>
              <a:rPr lang="sk-SK" dirty="0" smtClean="0"/>
              <a:t>príspevku,</a:t>
            </a:r>
            <a:endParaRPr lang="sk-SK" dirty="0"/>
          </a:p>
          <a:p>
            <a:pPr algn="just"/>
            <a:r>
              <a:rPr lang="sk-SK" dirty="0" smtClean="0"/>
              <a:t>bol </a:t>
            </a:r>
            <a:r>
              <a:rPr lang="sk-SK" dirty="0"/>
              <a:t>vynaložený v súvislosti s realizáciou projektu a je potrebný na jeho realizáciu,</a:t>
            </a:r>
          </a:p>
          <a:p>
            <a:pPr algn="just"/>
            <a:r>
              <a:rPr lang="sk-SK" dirty="0" smtClean="0"/>
              <a:t>bol </a:t>
            </a:r>
            <a:r>
              <a:rPr lang="sk-SK" dirty="0"/>
              <a:t>vynaložený v súlade s princípmi hospodárnosti, efektívnosti, účelnosti a účinnosti,</a:t>
            </a:r>
          </a:p>
          <a:p>
            <a:pPr algn="just"/>
            <a:r>
              <a:rPr lang="sk-SK" dirty="0" smtClean="0"/>
              <a:t>bol </a:t>
            </a:r>
            <a:r>
              <a:rPr lang="sk-SK" dirty="0"/>
              <a:t>náležite zdokumentovaný,</a:t>
            </a:r>
          </a:p>
          <a:p>
            <a:pPr algn="just"/>
            <a:r>
              <a:rPr lang="sk-SK" dirty="0" smtClean="0"/>
              <a:t>bol </a:t>
            </a:r>
            <a:r>
              <a:rPr lang="sk-SK" dirty="0"/>
              <a:t>správne </a:t>
            </a:r>
            <a:r>
              <a:rPr lang="sk-SK" dirty="0" smtClean="0"/>
              <a:t>zaúčtovaný (na rozpočtové stredisko vytvorené pre projekt),</a:t>
            </a:r>
            <a:endParaRPr lang="sk-SK" dirty="0"/>
          </a:p>
          <a:p>
            <a:pPr algn="just"/>
            <a:r>
              <a:rPr lang="pt-BR" dirty="0" smtClean="0"/>
              <a:t>bol </a:t>
            </a:r>
            <a:r>
              <a:rPr lang="pt-BR" dirty="0"/>
              <a:t>uvedený </a:t>
            </a:r>
            <a:r>
              <a:rPr lang="pt-BR" dirty="0" smtClean="0"/>
              <a:t>v</a:t>
            </a:r>
            <a:r>
              <a:rPr lang="sk-SK" dirty="0" smtClean="0"/>
              <a:t>o finančnej časti reportu.</a:t>
            </a:r>
            <a:endParaRPr lang="pt-BR" dirty="0"/>
          </a:p>
          <a:p>
            <a:endParaRPr lang="sk-SK" b="1" dirty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31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Nadpis 18"/>
          <p:cNvSpPr>
            <a:spLocks noGrp="1"/>
          </p:cNvSpPr>
          <p:nvPr>
            <p:ph type="title"/>
          </p:nvPr>
        </p:nvSpPr>
        <p:spPr>
          <a:xfrm>
            <a:off x="1371600" y="732911"/>
            <a:ext cx="8229600" cy="1143000"/>
          </a:xfrm>
        </p:spPr>
        <p:txBody>
          <a:bodyPr>
            <a:normAutofit/>
          </a:bodyPr>
          <a:lstStyle/>
          <a:p>
            <a:r>
              <a:rPr lang="sk-SK" sz="2400" b="1" dirty="0">
                <a:solidFill>
                  <a:srgbClr val="C00000"/>
                </a:solidFill>
              </a:rPr>
              <a:t>Požiadavky na opis účtovného dokladu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half" idx="1"/>
          </p:nvPr>
        </p:nvSpPr>
        <p:spPr>
          <a:xfrm>
            <a:off x="495544" y="2133600"/>
            <a:ext cx="3276600" cy="3276600"/>
          </a:xfrm>
        </p:spPr>
        <p:txBody>
          <a:bodyPr>
            <a:normAutofit/>
          </a:bodyPr>
          <a:lstStyle/>
          <a:p>
            <a:endParaRPr lang="sk-SK" dirty="0" smtClean="0"/>
          </a:p>
          <a:p>
            <a:endParaRPr lang="en-GB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half" idx="2"/>
          </p:nvPr>
        </p:nvSpPr>
        <p:spPr>
          <a:xfrm>
            <a:off x="307975" y="1981200"/>
            <a:ext cx="8759825" cy="4419600"/>
          </a:xfrm>
        </p:spPr>
        <p:txBody>
          <a:bodyPr>
            <a:normAutofit/>
          </a:bodyPr>
          <a:lstStyle/>
          <a:p>
            <a:pPr algn="just"/>
            <a:r>
              <a:rPr lang="sk-SK" sz="2000" dirty="0" smtClean="0"/>
              <a:t>Účtovné </a:t>
            </a:r>
            <a:r>
              <a:rPr lang="sk-SK" sz="2000" dirty="0"/>
              <a:t>doklady týkajúce sa realizácie projektu musia byť opísané tak, aby z ich opisu vyplývalo </a:t>
            </a:r>
            <a:r>
              <a:rPr lang="sk-SK" sz="2000" dirty="0" smtClean="0"/>
              <a:t>jednoznačné prepojenie </a:t>
            </a:r>
            <a:r>
              <a:rPr lang="sk-SK" sz="2000" dirty="0"/>
              <a:t>výdavku s projektom. </a:t>
            </a:r>
            <a:endParaRPr lang="sk-SK" sz="2000" dirty="0" smtClean="0"/>
          </a:p>
          <a:p>
            <a:pPr algn="just"/>
            <a:r>
              <a:rPr lang="sk-SK" sz="2000" dirty="0" smtClean="0"/>
              <a:t>Opis </a:t>
            </a:r>
            <a:r>
              <a:rPr lang="sk-SK" sz="2000" dirty="0"/>
              <a:t>dokumentu musí byť vyhotovený na origináli účtovného dokumentu a </a:t>
            </a:r>
            <a:r>
              <a:rPr lang="sk-SK" sz="2000" dirty="0" smtClean="0"/>
              <a:t>musí obsahovať </a:t>
            </a:r>
            <a:r>
              <a:rPr lang="sk-SK" sz="2000" dirty="0"/>
              <a:t>minimálne: </a:t>
            </a:r>
            <a:endParaRPr lang="sk-SK" sz="2000" dirty="0" smtClean="0"/>
          </a:p>
          <a:p>
            <a:pPr lvl="1" algn="just"/>
            <a:r>
              <a:rPr lang="sk-SK" sz="2000" b="1" dirty="0" smtClean="0"/>
              <a:t>číslo </a:t>
            </a:r>
            <a:r>
              <a:rPr lang="sk-SK" sz="2000" b="1" dirty="0"/>
              <a:t>projektu</a:t>
            </a:r>
            <a:r>
              <a:rPr lang="sk-SK" sz="2000" dirty="0"/>
              <a:t>, </a:t>
            </a:r>
            <a:endParaRPr lang="sk-SK" sz="2000" dirty="0" smtClean="0"/>
          </a:p>
          <a:p>
            <a:pPr lvl="1" algn="just"/>
            <a:r>
              <a:rPr lang="sk-SK" sz="2000" b="1" dirty="0" smtClean="0"/>
              <a:t>sumu </a:t>
            </a:r>
            <a:r>
              <a:rPr lang="sk-SK" sz="2000" b="1" dirty="0"/>
              <a:t>oprávnenú v rámci </a:t>
            </a:r>
            <a:r>
              <a:rPr lang="sk-SK" sz="2000" b="1" dirty="0" smtClean="0"/>
              <a:t>projektu</a:t>
            </a:r>
            <a:r>
              <a:rPr lang="sk-SK" sz="2000" dirty="0" smtClean="0"/>
              <a:t> (v prípade deklarovania </a:t>
            </a:r>
            <a:r>
              <a:rPr lang="en-GB" sz="2000" dirty="0" smtClean="0"/>
              <a:t>alikvótnej</a:t>
            </a:r>
            <a:r>
              <a:rPr lang="sk-SK" sz="2000" dirty="0" smtClean="0"/>
              <a:t> časti), </a:t>
            </a:r>
          </a:p>
          <a:p>
            <a:pPr lvl="1" algn="just"/>
            <a:r>
              <a:rPr lang="sk-SK" sz="2000" b="1" dirty="0" smtClean="0">
                <a:solidFill>
                  <a:schemeClr val="tx1"/>
                </a:solidFill>
              </a:rPr>
              <a:t>spojenie </a:t>
            </a:r>
            <a:r>
              <a:rPr lang="sk-SK" sz="2000" b="1" dirty="0">
                <a:solidFill>
                  <a:schemeClr val="tx1"/>
                </a:solidFill>
              </a:rPr>
              <a:t>výdavku s </a:t>
            </a:r>
            <a:r>
              <a:rPr lang="sk-SK" sz="2000" b="1" dirty="0" smtClean="0">
                <a:solidFill>
                  <a:schemeClr val="tx1"/>
                </a:solidFill>
              </a:rPr>
              <a:t>úlohou</a:t>
            </a:r>
            <a:endParaRPr lang="sk-SK" sz="2000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r>
              <a:rPr lang="sk-SK" sz="2000" dirty="0" smtClean="0"/>
              <a:t>Odporúča sa, aby </a:t>
            </a:r>
            <a:r>
              <a:rPr lang="sk-SK" sz="2000" dirty="0"/>
              <a:t>číslo projektu bolo umiestnené na prvej strane dokumentu. Opis sa môže uvádzať aj vo forme pečiatky.</a:t>
            </a:r>
            <a:endParaRPr lang="sk-SK" sz="2000" dirty="0" smtClean="0"/>
          </a:p>
        </p:txBody>
      </p:sp>
      <p:sp>
        <p:nvSpPr>
          <p:cNvPr id="3078" name="AutoShape 6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80" name="AutoShape 8" descr="Resultado de imagen para books black whit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6448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9477</TotalTime>
  <Words>2409</Words>
  <Application>Microsoft Office PowerPoint</Application>
  <PresentationFormat>Diavetítés a képernyőre (4:3 oldalarány)</PresentationFormat>
  <Paragraphs>306</Paragraphs>
  <Slides>28</Slides>
  <Notes>18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28</vt:i4>
      </vt:variant>
    </vt:vector>
  </HeadingPairs>
  <TitlesOfParts>
    <vt:vector size="29" baseType="lpstr">
      <vt:lpstr>Dym</vt:lpstr>
      <vt:lpstr>Pravidlá vypracovania reportov na úrovni projektového partnera</vt:lpstr>
      <vt:lpstr>PowerPoint bemutató</vt:lpstr>
      <vt:lpstr>Reportovanie a monitoring</vt:lpstr>
      <vt:lpstr>Reportovanie a monitoring</vt:lpstr>
      <vt:lpstr>Reportovanie a monitoring</vt:lpstr>
      <vt:lpstr>Komunikácia</vt:lpstr>
      <vt:lpstr>Kontrola a oprávnenosť výdavkov</vt:lpstr>
      <vt:lpstr>Kontrola a oprávnenosť výdavkov</vt:lpstr>
      <vt:lpstr>Požiadavky na opis účtovného dokladu</vt:lpstr>
      <vt:lpstr>Personálne výdavky (Staff costs)</vt:lpstr>
      <vt:lpstr>Personálne výdavky (Staff costs)</vt:lpstr>
      <vt:lpstr>Kancelárske a administratívne výdavky</vt:lpstr>
      <vt:lpstr>Cestovné výdavky (Travel and accommodation costs)</vt:lpstr>
      <vt:lpstr>Cestovné výdavky  (Travel and accommodation costs)</vt:lpstr>
      <vt:lpstr>Externé služby (Services)</vt:lpstr>
      <vt:lpstr>Externé služby (Services)</vt:lpstr>
      <vt:lpstr>Zariadenia (Equipment and supplies) </vt:lpstr>
      <vt:lpstr>Zariadenia (Equipment and supplies) </vt:lpstr>
      <vt:lpstr>Infraštruktúra, stavby (Investment / works)</vt:lpstr>
      <vt:lpstr>Infraštruktúra, stavby (Investment / works)</vt:lpstr>
      <vt:lpstr>Účtovníctvo projektu</vt:lpstr>
      <vt:lpstr>Informácia a propagácia projektu</vt:lpstr>
      <vt:lpstr>Zásady uchovávania dokumentov</vt:lpstr>
      <vt:lpstr>Refundácia výdavkov ERDF + Štátny rozpočet</vt:lpstr>
      <vt:lpstr>Úroveň spolufinancovania zo štátneho rozpočtu SR </vt:lpstr>
      <vt:lpstr>PowerPoint bemutató</vt:lpstr>
      <vt:lpstr>KONTAKTY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Kto sme ?</dc:title>
  <dc:creator>Mgr.Richard Hakszer, MSc</dc:creator>
  <cp:lastModifiedBy>Adam Kamensky</cp:lastModifiedBy>
  <cp:revision>654</cp:revision>
  <cp:lastPrinted>2019-05-20T12:42:37Z</cp:lastPrinted>
  <dcterms:created xsi:type="dcterms:W3CDTF">2016-02-03T13:39:58Z</dcterms:created>
  <dcterms:modified xsi:type="dcterms:W3CDTF">2020-11-11T15:48:05Z</dcterms:modified>
</cp:coreProperties>
</file>